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9" r:id="rId3"/>
    <p:sldId id="264" r:id="rId4"/>
    <p:sldId id="271" r:id="rId5"/>
    <p:sldId id="272" r:id="rId6"/>
    <p:sldId id="273" r:id="rId7"/>
    <p:sldId id="260" r:id="rId8"/>
    <p:sldId id="275" r:id="rId9"/>
    <p:sldId id="261" r:id="rId10"/>
    <p:sldId id="276" r:id="rId11"/>
    <p:sldId id="262" r:id="rId12"/>
    <p:sldId id="263" r:id="rId13"/>
    <p:sldId id="266" r:id="rId14"/>
    <p:sldId id="270" r:id="rId15"/>
    <p:sldId id="277" r:id="rId16"/>
    <p:sldId id="274" r:id="rId17"/>
    <p:sldId id="267" r:id="rId18"/>
    <p:sldId id="268" r:id="rId19"/>
    <p:sldId id="269" r:id="rId20"/>
  </p:sldIdLst>
  <p:sldSz cx="9144000" cy="5143500" type="screen16x9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ECFE386-5629-4416-A28C-924EA5B77CA8}">
          <p14:sldIdLst>
            <p14:sldId id="256"/>
            <p14:sldId id="259"/>
            <p14:sldId id="264"/>
            <p14:sldId id="271"/>
            <p14:sldId id="272"/>
            <p14:sldId id="273"/>
            <p14:sldId id="260"/>
            <p14:sldId id="275"/>
            <p14:sldId id="261"/>
            <p14:sldId id="276"/>
            <p14:sldId id="262"/>
            <p14:sldId id="263"/>
            <p14:sldId id="266"/>
            <p14:sldId id="270"/>
          </p14:sldIdLst>
        </p14:section>
        <p14:section name="Backup" id="{27D19879-23CB-4B91-AD8F-9EEC4ADB6C4F}">
          <p14:sldIdLst>
            <p14:sldId id="277"/>
          </p14:sldIdLst>
        </p14:section>
        <p14:section name="Papierkorb" id="{BF1B9DDF-5266-4C89-B83F-24AE3388E36F}">
          <p14:sldIdLst>
            <p14:sldId id="274"/>
            <p14:sldId id="267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2728"/>
    <a:srgbClr val="2CA02C"/>
    <a:srgbClr val="FF7F0E"/>
    <a:srgbClr val="1F77B4"/>
    <a:srgbClr val="000000"/>
    <a:srgbClr val="00FF00"/>
    <a:srgbClr val="00FFFF"/>
    <a:srgbClr val="666666"/>
    <a:srgbClr val="333333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2" autoAdjust="0"/>
    <p:restoredTop sz="94694" autoAdjust="0"/>
  </p:normalViewPr>
  <p:slideViewPr>
    <p:cSldViewPr snapToGrid="0" snapToObjects="1">
      <p:cViewPr varScale="1">
        <p:scale>
          <a:sx n="156" d="100"/>
          <a:sy n="156" d="100"/>
        </p:scale>
        <p:origin x="114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51660-0934-124D-A4B3-496C7F320307}" type="datetimeFigureOut">
              <a:rPr lang="de-DE" smtClean="0"/>
              <a:t>02.06.2022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A3EDE-7EBB-0F4A-80C2-34DB9D2E2ED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8215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jpeg>
</file>

<file path=ppt/media/image30.ti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828EF-C252-394A-93BF-1C478CFA0896}" type="datetimeFigureOut">
              <a:rPr lang="de-DE" smtClean="0"/>
              <a:t>02.06.2022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E02386-BEE7-5D4D-B4E7-4BB579C4788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90198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0:30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98167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2:45 (4:15)</a:t>
            </a:r>
          </a:p>
          <a:p>
            <a:endParaRPr lang="de-DE" dirty="0" smtClean="0"/>
          </a:p>
          <a:p>
            <a:r>
              <a:rPr lang="de-DE" dirty="0" err="1" smtClean="0"/>
              <a:t>diagnostics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source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lattice</a:t>
            </a:r>
            <a:r>
              <a:rPr lang="de-DE" dirty="0" smtClean="0"/>
              <a:t> </a:t>
            </a:r>
            <a:r>
              <a:rPr lang="de-DE" dirty="0" err="1" smtClean="0"/>
              <a:t>structure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</a:t>
            </a:r>
            <a:r>
              <a:rPr lang="de-DE" dirty="0" err="1" smtClean="0"/>
              <a:t>crystal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samples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Shortly</a:t>
            </a:r>
            <a:r>
              <a:rPr lang="de-DE" dirty="0" smtClean="0"/>
              <a:t>:</a:t>
            </a:r>
            <a:r>
              <a:rPr lang="de-DE" baseline="0" dirty="0" smtClean="0"/>
              <a:t> XRD, </a:t>
            </a:r>
            <a:r>
              <a:rPr lang="de-DE" baseline="0" dirty="0" err="1" smtClean="0"/>
              <a:t>Radiography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(</a:t>
            </a:r>
            <a:r>
              <a:rPr lang="de-DE" dirty="0" err="1" smtClean="0"/>
              <a:t>detect</a:t>
            </a:r>
            <a:r>
              <a:rPr lang="de-DE" dirty="0" smtClean="0"/>
              <a:t> </a:t>
            </a:r>
            <a:r>
              <a:rPr lang="de-DE" dirty="0" err="1" smtClean="0"/>
              <a:t>constructive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Bragg </a:t>
            </a:r>
            <a:r>
              <a:rPr lang="de-DE" baseline="0" dirty="0" err="1" smtClean="0"/>
              <a:t>reflected</a:t>
            </a:r>
            <a:r>
              <a:rPr lang="de-DE" baseline="0" dirty="0" smtClean="0"/>
              <a:t> X-</a:t>
            </a:r>
            <a:r>
              <a:rPr lang="de-DE" baseline="0" dirty="0" err="1" smtClean="0"/>
              <a:t>rays</a:t>
            </a:r>
            <a:r>
              <a:rPr lang="de-DE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9715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Samarium, Dysprosium, Ytterbium</a:t>
            </a:r>
          </a:p>
          <a:p>
            <a:endParaRPr lang="de-DE" dirty="0" smtClean="0"/>
          </a:p>
          <a:p>
            <a:r>
              <a:rPr lang="de-DE" dirty="0" smtClean="0"/>
              <a:t>2:15</a:t>
            </a:r>
            <a:r>
              <a:rPr lang="de-DE" baseline="0" dirty="0" smtClean="0"/>
              <a:t> (13:30)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40910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2:00 (15:30)</a:t>
            </a:r>
          </a:p>
          <a:p>
            <a:endParaRPr lang="de-DE" dirty="0" smtClean="0"/>
          </a:p>
          <a:p>
            <a:r>
              <a:rPr lang="de-DE" dirty="0" err="1" smtClean="0"/>
              <a:t>Shortly</a:t>
            </a:r>
            <a:r>
              <a:rPr lang="de-DE" dirty="0" smtClean="0"/>
              <a:t>: </a:t>
            </a:r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F</a:t>
            </a:r>
          </a:p>
          <a:p>
            <a:endParaRPr lang="de-DE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rgbClr val="000000"/>
                </a:solidFill>
              </a:rPr>
              <a:t>(Also test Na-compound targets (for emission around Si K-edge at 1840 eV))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402899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1:00 (16:30)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4014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0:15 (16:45)</a:t>
            </a:r>
          </a:p>
          <a:p>
            <a:endParaRPr lang="de-DE" dirty="0" smtClean="0"/>
          </a:p>
          <a:p>
            <a:r>
              <a:rPr lang="de-DE" dirty="0" err="1" smtClean="0"/>
              <a:t>Thanks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everyone</a:t>
            </a:r>
            <a:r>
              <a:rPr lang="de-DE" dirty="0" smtClean="0"/>
              <a:t> </a:t>
            </a:r>
            <a:r>
              <a:rPr lang="de-DE" dirty="0" err="1" smtClean="0"/>
              <a:t>involved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experiments</a:t>
            </a:r>
            <a:r>
              <a:rPr lang="de-DE" dirty="0" smtClean="0"/>
              <a:t> </a:t>
            </a:r>
            <a:r>
              <a:rPr lang="de-DE" dirty="0" err="1" smtClean="0"/>
              <a:t>I‘ve</a:t>
            </a:r>
            <a:r>
              <a:rPr lang="de-DE" dirty="0" smtClean="0"/>
              <a:t> </a:t>
            </a:r>
            <a:r>
              <a:rPr lang="de-DE" dirty="0" err="1" smtClean="0"/>
              <a:t>shown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attention</a:t>
            </a:r>
            <a:r>
              <a:rPr lang="de-DE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0291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0:15 (16:45)</a:t>
            </a:r>
          </a:p>
          <a:p>
            <a:endParaRPr lang="de-DE" dirty="0" smtClean="0"/>
          </a:p>
          <a:p>
            <a:r>
              <a:rPr lang="de-DE" dirty="0" err="1" smtClean="0"/>
              <a:t>Thanks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everyone</a:t>
            </a:r>
            <a:r>
              <a:rPr lang="de-DE" dirty="0" smtClean="0"/>
              <a:t> </a:t>
            </a:r>
            <a:r>
              <a:rPr lang="de-DE" dirty="0" err="1" smtClean="0"/>
              <a:t>involved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experiments</a:t>
            </a:r>
            <a:r>
              <a:rPr lang="de-DE" dirty="0" smtClean="0"/>
              <a:t> </a:t>
            </a:r>
            <a:r>
              <a:rPr lang="de-DE" dirty="0" err="1" smtClean="0"/>
              <a:t>I‘ve</a:t>
            </a:r>
            <a:r>
              <a:rPr lang="de-DE" dirty="0" smtClean="0"/>
              <a:t> </a:t>
            </a:r>
            <a:r>
              <a:rPr lang="de-DE" dirty="0" err="1" smtClean="0"/>
              <a:t>shown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attention</a:t>
            </a:r>
            <a:r>
              <a:rPr lang="de-DE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48919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2:45 (4:15)</a:t>
            </a:r>
          </a:p>
          <a:p>
            <a:endParaRPr lang="de-DE" dirty="0" smtClean="0"/>
          </a:p>
          <a:p>
            <a:r>
              <a:rPr lang="de-DE" dirty="0" err="1" smtClean="0"/>
              <a:t>diagnostics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source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lattice</a:t>
            </a:r>
            <a:r>
              <a:rPr lang="de-DE" dirty="0" smtClean="0"/>
              <a:t> </a:t>
            </a:r>
            <a:r>
              <a:rPr lang="de-DE" dirty="0" err="1" smtClean="0"/>
              <a:t>structure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</a:t>
            </a:r>
            <a:r>
              <a:rPr lang="de-DE" dirty="0" err="1" smtClean="0"/>
              <a:t>crystal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samples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Shortly</a:t>
            </a:r>
            <a:r>
              <a:rPr lang="de-DE" dirty="0" smtClean="0"/>
              <a:t>:</a:t>
            </a:r>
            <a:r>
              <a:rPr lang="de-DE" baseline="0" dirty="0" smtClean="0"/>
              <a:t> XRD, </a:t>
            </a:r>
            <a:r>
              <a:rPr lang="de-DE" baseline="0" dirty="0" err="1" smtClean="0"/>
              <a:t>Radiography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(</a:t>
            </a:r>
            <a:r>
              <a:rPr lang="de-DE" dirty="0" err="1" smtClean="0"/>
              <a:t>detect</a:t>
            </a:r>
            <a:r>
              <a:rPr lang="de-DE" dirty="0" smtClean="0"/>
              <a:t> </a:t>
            </a:r>
            <a:r>
              <a:rPr lang="de-DE" dirty="0" err="1" smtClean="0"/>
              <a:t>constructive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Bragg </a:t>
            </a:r>
            <a:r>
              <a:rPr lang="de-DE" baseline="0" dirty="0" err="1" smtClean="0"/>
              <a:t>reflected</a:t>
            </a:r>
            <a:r>
              <a:rPr lang="de-DE" baseline="0" dirty="0" smtClean="0"/>
              <a:t> X-</a:t>
            </a:r>
            <a:r>
              <a:rPr lang="de-DE" baseline="0" dirty="0" err="1" smtClean="0"/>
              <a:t>rays</a:t>
            </a:r>
            <a:r>
              <a:rPr lang="de-DE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270609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4:30 (6:00)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7009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3:30 (18:30)</a:t>
            </a:r>
          </a:p>
          <a:p>
            <a:endParaRPr lang="de-DE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rgbClr val="000000"/>
                </a:solidFill>
              </a:rPr>
              <a:t>Also test Na-compound targets (for emission around Si K-edge at 1840 eV)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4867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2:30 (17:30)</a:t>
            </a:r>
          </a:p>
          <a:p>
            <a:endParaRPr lang="de-DE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rgbClr val="000000"/>
                </a:solidFill>
              </a:rPr>
              <a:t>Also test Na-compound targets (for emission around Si K-edge at 1840 eV)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7767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1:00 (1:30)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538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2:45 (4:15)</a:t>
            </a:r>
          </a:p>
          <a:p>
            <a:endParaRPr lang="de-DE" dirty="0" smtClean="0"/>
          </a:p>
          <a:p>
            <a:r>
              <a:rPr lang="de-DE" dirty="0" err="1" smtClean="0"/>
              <a:t>diagnostics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source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lattice</a:t>
            </a:r>
            <a:r>
              <a:rPr lang="de-DE" dirty="0" smtClean="0"/>
              <a:t> </a:t>
            </a:r>
            <a:r>
              <a:rPr lang="de-DE" dirty="0" err="1" smtClean="0"/>
              <a:t>structure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</a:t>
            </a:r>
            <a:r>
              <a:rPr lang="de-DE" dirty="0" err="1" smtClean="0"/>
              <a:t>crystal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samples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Shortly</a:t>
            </a:r>
            <a:r>
              <a:rPr lang="de-DE" dirty="0" smtClean="0"/>
              <a:t>:</a:t>
            </a:r>
            <a:r>
              <a:rPr lang="de-DE" baseline="0" dirty="0" smtClean="0"/>
              <a:t> XRD, </a:t>
            </a:r>
            <a:r>
              <a:rPr lang="de-DE" baseline="0" dirty="0" err="1" smtClean="0"/>
              <a:t>Radiography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(</a:t>
            </a:r>
            <a:r>
              <a:rPr lang="de-DE" dirty="0" err="1" smtClean="0"/>
              <a:t>detect</a:t>
            </a:r>
            <a:r>
              <a:rPr lang="de-DE" dirty="0" smtClean="0"/>
              <a:t> </a:t>
            </a:r>
            <a:r>
              <a:rPr lang="de-DE" dirty="0" err="1" smtClean="0"/>
              <a:t>constructive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Bragg </a:t>
            </a:r>
            <a:r>
              <a:rPr lang="de-DE" baseline="0" dirty="0" err="1" smtClean="0"/>
              <a:t>reflected</a:t>
            </a:r>
            <a:r>
              <a:rPr lang="de-DE" baseline="0" dirty="0" smtClean="0"/>
              <a:t> X-</a:t>
            </a:r>
            <a:r>
              <a:rPr lang="de-DE" baseline="0" dirty="0" err="1" smtClean="0"/>
              <a:t>rays</a:t>
            </a:r>
            <a:r>
              <a:rPr lang="de-DE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5410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2:45 (4:15)</a:t>
            </a:r>
          </a:p>
          <a:p>
            <a:endParaRPr lang="de-DE" dirty="0" smtClean="0"/>
          </a:p>
          <a:p>
            <a:r>
              <a:rPr lang="de-DE" dirty="0" err="1" smtClean="0"/>
              <a:t>diagnostics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source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lattice</a:t>
            </a:r>
            <a:r>
              <a:rPr lang="de-DE" dirty="0" smtClean="0"/>
              <a:t> </a:t>
            </a:r>
            <a:r>
              <a:rPr lang="de-DE" dirty="0" err="1" smtClean="0"/>
              <a:t>structure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</a:t>
            </a:r>
            <a:r>
              <a:rPr lang="de-DE" dirty="0" err="1" smtClean="0"/>
              <a:t>crystal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samples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Shortly</a:t>
            </a:r>
            <a:r>
              <a:rPr lang="de-DE" dirty="0" smtClean="0"/>
              <a:t>:</a:t>
            </a:r>
            <a:r>
              <a:rPr lang="de-DE" baseline="0" dirty="0" smtClean="0"/>
              <a:t> XRD, </a:t>
            </a:r>
            <a:r>
              <a:rPr lang="de-DE" baseline="0" dirty="0" err="1" smtClean="0"/>
              <a:t>Radiography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(</a:t>
            </a:r>
            <a:r>
              <a:rPr lang="de-DE" dirty="0" err="1" smtClean="0"/>
              <a:t>detect</a:t>
            </a:r>
            <a:r>
              <a:rPr lang="de-DE" dirty="0" smtClean="0"/>
              <a:t> </a:t>
            </a:r>
            <a:r>
              <a:rPr lang="de-DE" dirty="0" err="1" smtClean="0"/>
              <a:t>constructive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Bragg </a:t>
            </a:r>
            <a:r>
              <a:rPr lang="de-DE" baseline="0" dirty="0" err="1" smtClean="0"/>
              <a:t>reflected</a:t>
            </a:r>
            <a:r>
              <a:rPr lang="de-DE" baseline="0" dirty="0" smtClean="0"/>
              <a:t> X-</a:t>
            </a:r>
            <a:r>
              <a:rPr lang="de-DE" baseline="0" dirty="0" err="1" smtClean="0"/>
              <a:t>rays</a:t>
            </a:r>
            <a:r>
              <a:rPr lang="de-DE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82442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2:45 (4:15)</a:t>
            </a:r>
          </a:p>
          <a:p>
            <a:endParaRPr lang="de-DE" dirty="0" smtClean="0"/>
          </a:p>
          <a:p>
            <a:r>
              <a:rPr lang="de-DE" dirty="0" err="1" smtClean="0"/>
              <a:t>diagnostics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source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lattice</a:t>
            </a:r>
            <a:r>
              <a:rPr lang="de-DE" dirty="0" smtClean="0"/>
              <a:t> </a:t>
            </a:r>
            <a:r>
              <a:rPr lang="de-DE" dirty="0" err="1" smtClean="0"/>
              <a:t>structure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</a:t>
            </a:r>
            <a:r>
              <a:rPr lang="de-DE" dirty="0" err="1" smtClean="0"/>
              <a:t>crystal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samples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Shortly</a:t>
            </a:r>
            <a:r>
              <a:rPr lang="de-DE" dirty="0" smtClean="0"/>
              <a:t>:</a:t>
            </a:r>
            <a:r>
              <a:rPr lang="de-DE" baseline="0" dirty="0" smtClean="0"/>
              <a:t> XRD, </a:t>
            </a:r>
            <a:r>
              <a:rPr lang="de-DE" baseline="0" dirty="0" err="1" smtClean="0"/>
              <a:t>Radiography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(</a:t>
            </a:r>
            <a:r>
              <a:rPr lang="de-DE" dirty="0" err="1" smtClean="0"/>
              <a:t>detect</a:t>
            </a:r>
            <a:r>
              <a:rPr lang="de-DE" dirty="0" smtClean="0"/>
              <a:t> </a:t>
            </a:r>
            <a:r>
              <a:rPr lang="de-DE" dirty="0" err="1" smtClean="0"/>
              <a:t>constructive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Bragg </a:t>
            </a:r>
            <a:r>
              <a:rPr lang="de-DE" baseline="0" dirty="0" err="1" smtClean="0"/>
              <a:t>reflected</a:t>
            </a:r>
            <a:r>
              <a:rPr lang="de-DE" baseline="0" dirty="0" smtClean="0"/>
              <a:t> X-</a:t>
            </a:r>
            <a:r>
              <a:rPr lang="de-DE" baseline="0" dirty="0" err="1" smtClean="0"/>
              <a:t>rays</a:t>
            </a:r>
            <a:r>
              <a:rPr lang="de-DE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4072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2:45 (4:15)</a:t>
            </a:r>
          </a:p>
          <a:p>
            <a:endParaRPr lang="de-DE" dirty="0" smtClean="0"/>
          </a:p>
          <a:p>
            <a:r>
              <a:rPr lang="de-DE" dirty="0" err="1" smtClean="0"/>
              <a:t>diagnostics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source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lattice</a:t>
            </a:r>
            <a:r>
              <a:rPr lang="de-DE" dirty="0" smtClean="0"/>
              <a:t> </a:t>
            </a:r>
            <a:r>
              <a:rPr lang="de-DE" dirty="0" err="1" smtClean="0"/>
              <a:t>structure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</a:t>
            </a:r>
            <a:r>
              <a:rPr lang="de-DE" dirty="0" err="1" smtClean="0"/>
              <a:t>crystal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samples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Shortly</a:t>
            </a:r>
            <a:r>
              <a:rPr lang="de-DE" dirty="0" smtClean="0"/>
              <a:t>:</a:t>
            </a:r>
            <a:r>
              <a:rPr lang="de-DE" baseline="0" dirty="0" smtClean="0"/>
              <a:t> XRD, </a:t>
            </a:r>
            <a:r>
              <a:rPr lang="de-DE" baseline="0" dirty="0" err="1" smtClean="0"/>
              <a:t>Radiography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(</a:t>
            </a:r>
            <a:r>
              <a:rPr lang="de-DE" dirty="0" err="1" smtClean="0"/>
              <a:t>detect</a:t>
            </a:r>
            <a:r>
              <a:rPr lang="de-DE" dirty="0" smtClean="0"/>
              <a:t> </a:t>
            </a:r>
            <a:r>
              <a:rPr lang="de-DE" dirty="0" err="1" smtClean="0"/>
              <a:t>constructive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Bragg </a:t>
            </a:r>
            <a:r>
              <a:rPr lang="de-DE" baseline="0" dirty="0" err="1" smtClean="0"/>
              <a:t>reflected</a:t>
            </a:r>
            <a:r>
              <a:rPr lang="de-DE" baseline="0" dirty="0" smtClean="0"/>
              <a:t> X-</a:t>
            </a:r>
            <a:r>
              <a:rPr lang="de-DE" baseline="0" dirty="0" err="1" smtClean="0"/>
              <a:t>rays</a:t>
            </a:r>
            <a:r>
              <a:rPr lang="de-DE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59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3:15 (7:30)</a:t>
            </a:r>
          </a:p>
          <a:p>
            <a:endParaRPr lang="de-DE" dirty="0" smtClean="0"/>
          </a:p>
          <a:p>
            <a:r>
              <a:rPr lang="de-DE" dirty="0" err="1" smtClean="0"/>
              <a:t>Shortly</a:t>
            </a:r>
            <a:r>
              <a:rPr lang="de-DE" dirty="0" smtClean="0"/>
              <a:t>: Photon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Energy</a:t>
            </a:r>
            <a:r>
              <a:rPr lang="de-DE" baseline="0" dirty="0" smtClean="0"/>
              <a:t> &lt;-&gt; </a:t>
            </a:r>
            <a:r>
              <a:rPr lang="de-DE" baseline="0" dirty="0" err="1" smtClean="0"/>
              <a:t>Thickness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3858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3:15 (7:30)</a:t>
            </a:r>
          </a:p>
          <a:p>
            <a:endParaRPr lang="de-DE" dirty="0" smtClean="0"/>
          </a:p>
          <a:p>
            <a:r>
              <a:rPr lang="de-DE" dirty="0" err="1" smtClean="0"/>
              <a:t>Shortly</a:t>
            </a:r>
            <a:r>
              <a:rPr lang="de-DE" dirty="0" smtClean="0"/>
              <a:t>: Photon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Energy</a:t>
            </a:r>
            <a:r>
              <a:rPr lang="de-DE" baseline="0" dirty="0" smtClean="0"/>
              <a:t> &lt;-&gt; </a:t>
            </a:r>
            <a:r>
              <a:rPr lang="de-DE" baseline="0" dirty="0" err="1" smtClean="0"/>
              <a:t>Thickness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1889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3:45 (11:15)</a:t>
            </a:r>
          </a:p>
          <a:p>
            <a:endParaRPr lang="de-DE" dirty="0" smtClean="0"/>
          </a:p>
          <a:p>
            <a:r>
              <a:rPr lang="de-DE" dirty="0" err="1" smtClean="0"/>
              <a:t>Shortly</a:t>
            </a:r>
            <a:r>
              <a:rPr lang="de-DE" dirty="0" smtClean="0"/>
              <a:t>: </a:t>
            </a:r>
            <a:r>
              <a:rPr lang="de-DE" dirty="0" err="1" smtClean="0"/>
              <a:t>surprising</a:t>
            </a:r>
            <a:r>
              <a:rPr lang="de-DE" dirty="0" smtClean="0"/>
              <a:t> -&gt; </a:t>
            </a:r>
            <a:r>
              <a:rPr lang="de-DE" dirty="0" err="1" smtClean="0"/>
              <a:t>variied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parameters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laser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spot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size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matches</a:t>
            </a:r>
            <a:r>
              <a:rPr lang="de-DE" baseline="0" dirty="0" smtClean="0"/>
              <a:t> Omega -&gt; promising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further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optimization</a:t>
            </a:r>
            <a:r>
              <a:rPr lang="de-DE" baseline="0" dirty="0" smtClean="0"/>
              <a:t> potential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02386-BEE7-5D4D-B4E7-4BB579C47884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566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7040B52E-6118-F844-8FBE-85B6AFDC9E2A}"/>
              </a:ext>
            </a:extLst>
          </p:cNvPr>
          <p:cNvGrpSpPr/>
          <p:nvPr userDrawn="1"/>
        </p:nvGrpSpPr>
        <p:grpSpPr>
          <a:xfrm>
            <a:off x="1502578" y="976199"/>
            <a:ext cx="7426269" cy="3877686"/>
            <a:chOff x="1502578" y="976199"/>
            <a:chExt cx="7426269" cy="3877686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3FAB316F-95F1-6040-AB6B-EF23A5D58FAF}"/>
                </a:ext>
              </a:extLst>
            </p:cNvPr>
            <p:cNvSpPr/>
            <p:nvPr userDrawn="1"/>
          </p:nvSpPr>
          <p:spPr>
            <a:xfrm>
              <a:off x="7781365" y="3854824"/>
              <a:ext cx="1147482" cy="9990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9DE39F29-B8C0-C64D-ADFE-A8AFF963CB1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502578" y="976199"/>
              <a:ext cx="6099496" cy="3877686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151529" y="2738074"/>
            <a:ext cx="4303059" cy="584900"/>
          </a:xfrm>
        </p:spPr>
        <p:txBody>
          <a:bodyPr anchor="b" anchorCtr="0">
            <a:noAutofit/>
          </a:bodyPr>
          <a:lstStyle>
            <a:lvl1pPr algn="ctr">
              <a:defRPr sz="2400">
                <a:solidFill>
                  <a:srgbClr val="66666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151529" y="3322973"/>
            <a:ext cx="4303060" cy="531851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bg1">
                    <a:lumMod val="6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sp>
        <p:nvSpPr>
          <p:cNvPr id="13" name="Rechteck 12"/>
          <p:cNvSpPr/>
          <p:nvPr userDrawn="1"/>
        </p:nvSpPr>
        <p:spPr>
          <a:xfrm>
            <a:off x="404091" y="4987636"/>
            <a:ext cx="3371273" cy="155864"/>
          </a:xfrm>
          <a:prstGeom prst="rect">
            <a:avLst/>
          </a:prstGeom>
          <a:solidFill>
            <a:srgbClr val="EAEAE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</p:spTree>
    <p:extLst>
      <p:ext uri="{BB962C8B-B14F-4D97-AF65-F5344CB8AC3E}">
        <p14:creationId xmlns:p14="http://schemas.microsoft.com/office/powerpoint/2010/main" val="2409936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2568" y="230397"/>
            <a:ext cx="6700979" cy="5906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FAED4972-7137-48C8-8F29-FA6D4A8DF57F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>
          <a:xfrm>
            <a:off x="7123547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2975316" y="4920459"/>
            <a:ext cx="4419105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de-DE" dirty="0" smtClean="0"/>
              <a:t>Philipp Hesselbach | </a:t>
            </a:r>
            <a:r>
              <a:rPr lang="de-DE" dirty="0" err="1" smtClean="0"/>
              <a:t>Optimization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X-</a:t>
            </a:r>
            <a:r>
              <a:rPr lang="de-DE" dirty="0" err="1" smtClean="0"/>
              <a:t>ray</a:t>
            </a:r>
            <a:r>
              <a:rPr lang="de-DE" dirty="0" smtClean="0"/>
              <a:t> Backlighter </a:t>
            </a:r>
            <a:r>
              <a:rPr lang="de-DE" dirty="0" err="1" smtClean="0"/>
              <a:t>Sources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Diagnostics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Ion-</a:t>
            </a:r>
            <a:r>
              <a:rPr lang="de-DE" dirty="0" err="1" smtClean="0"/>
              <a:t>Heated</a:t>
            </a:r>
            <a:r>
              <a:rPr lang="de-DE" dirty="0" smtClean="0"/>
              <a:t> Matter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766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Datumsplatzhalter 4"/>
          <p:cNvSpPr>
            <a:spLocks noGrp="1"/>
          </p:cNvSpPr>
          <p:nvPr>
            <p:ph type="dt" sz="half" idx="10"/>
          </p:nvPr>
        </p:nvSpPr>
        <p:spPr>
          <a:xfrm>
            <a:off x="7123547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de-DE" dirty="0"/>
          </a:p>
        </p:txBody>
      </p:sp>
      <p:sp>
        <p:nvSpPr>
          <p:cNvPr id="11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2975316" y="4920459"/>
            <a:ext cx="4419105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de-DE" dirty="0" smtClean="0"/>
              <a:t>Philipp Hesselbach | </a:t>
            </a:r>
            <a:r>
              <a:rPr lang="de-DE" dirty="0" err="1" smtClean="0"/>
              <a:t>Optimization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X-</a:t>
            </a:r>
            <a:r>
              <a:rPr lang="de-DE" dirty="0" err="1" smtClean="0"/>
              <a:t>ray</a:t>
            </a:r>
            <a:r>
              <a:rPr lang="de-DE" dirty="0" smtClean="0"/>
              <a:t> Backlighter </a:t>
            </a:r>
            <a:r>
              <a:rPr lang="de-DE" dirty="0" err="1" smtClean="0"/>
              <a:t>Sources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Diagnostics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Ion-</a:t>
            </a:r>
            <a:r>
              <a:rPr lang="de-DE" dirty="0" err="1" smtClean="0"/>
              <a:t>Heated</a:t>
            </a:r>
            <a:r>
              <a:rPr lang="de-DE" dirty="0" smtClean="0"/>
              <a:t> Matter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6025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Datumsplatzhalter 4"/>
          <p:cNvSpPr>
            <a:spLocks noGrp="1"/>
          </p:cNvSpPr>
          <p:nvPr>
            <p:ph type="dt" sz="half" idx="2"/>
          </p:nvPr>
        </p:nvSpPr>
        <p:spPr>
          <a:xfrm>
            <a:off x="7123547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de-DE" dirty="0"/>
          </a:p>
        </p:txBody>
      </p:sp>
      <p:sp>
        <p:nvSpPr>
          <p:cNvPr id="9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2975316" y="4920459"/>
            <a:ext cx="4419105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de-DE" dirty="0" smtClean="0"/>
              <a:t>Philipp Hesselbach | </a:t>
            </a:r>
            <a:r>
              <a:rPr lang="de-DE" dirty="0" err="1" smtClean="0"/>
              <a:t>Optimization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X-</a:t>
            </a:r>
            <a:r>
              <a:rPr lang="de-DE" dirty="0" err="1" smtClean="0"/>
              <a:t>ray</a:t>
            </a:r>
            <a:r>
              <a:rPr lang="de-DE" dirty="0" smtClean="0"/>
              <a:t> Backlighter </a:t>
            </a:r>
            <a:r>
              <a:rPr lang="de-DE" dirty="0" err="1" smtClean="0"/>
              <a:t>Sources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Diagnostics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Ion-</a:t>
            </a:r>
            <a:r>
              <a:rPr lang="de-DE" dirty="0" err="1" smtClean="0"/>
              <a:t>Heated</a:t>
            </a:r>
            <a:r>
              <a:rPr lang="de-DE" dirty="0" smtClean="0"/>
              <a:t> Matter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9792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erade Verbindung 26">
            <a:extLst>
              <a:ext uri="{FF2B5EF4-FFF2-40B4-BE49-F238E27FC236}">
                <a16:creationId xmlns:a16="http://schemas.microsoft.com/office/drawing/2014/main" id="{943494DA-FA9D-1447-B70B-2896FD77F5D0}"/>
              </a:ext>
            </a:extLst>
          </p:cNvPr>
          <p:cNvCxnSpPr/>
          <p:nvPr userDrawn="1"/>
        </p:nvCxnSpPr>
        <p:spPr>
          <a:xfrm>
            <a:off x="0" y="5049583"/>
            <a:ext cx="9144000" cy="0"/>
          </a:xfrm>
          <a:prstGeom prst="line">
            <a:avLst/>
          </a:prstGeom>
          <a:ln w="203200">
            <a:solidFill>
              <a:srgbClr val="EAEA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Bild 6" descr="GSI_Logo_rgb.png">
            <a:extLst>
              <a:ext uri="{FF2B5EF4-FFF2-40B4-BE49-F238E27FC236}">
                <a16:creationId xmlns:a16="http://schemas.microsoft.com/office/drawing/2014/main" id="{0E0D4DB1-EEDA-A644-B002-75EBF9968E0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839" y="363875"/>
            <a:ext cx="1129081" cy="376361"/>
          </a:xfrm>
          <a:prstGeom prst="rect">
            <a:avLst/>
          </a:prstGeom>
        </p:spPr>
      </p:pic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2AC6B5F8-0827-6645-B5C9-ED4385971D8F}"/>
              </a:ext>
            </a:extLst>
          </p:cNvPr>
          <p:cNvCxnSpPr/>
          <p:nvPr userDrawn="1"/>
        </p:nvCxnSpPr>
        <p:spPr>
          <a:xfrm>
            <a:off x="0" y="826224"/>
            <a:ext cx="9144000" cy="0"/>
          </a:xfrm>
          <a:prstGeom prst="line">
            <a:avLst/>
          </a:prstGeom>
          <a:ln w="203200">
            <a:solidFill>
              <a:srgbClr val="EAEAE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CC9BBC89-C94F-2342-BFB0-0C52DC04C485}"/>
              </a:ext>
            </a:extLst>
          </p:cNvPr>
          <p:cNvSpPr>
            <a:spLocks/>
          </p:cNvSpPr>
          <p:nvPr userDrawn="1"/>
        </p:nvSpPr>
        <p:spPr>
          <a:xfrm>
            <a:off x="-1" y="727074"/>
            <a:ext cx="201600" cy="201600"/>
          </a:xfrm>
          <a:prstGeom prst="rect">
            <a:avLst/>
          </a:prstGeom>
          <a:solidFill>
            <a:srgbClr val="FDBB6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5E807027-043F-224A-B8A1-2EA6FD7AA9B7}"/>
              </a:ext>
            </a:extLst>
          </p:cNvPr>
          <p:cNvSpPr>
            <a:spLocks/>
          </p:cNvSpPr>
          <p:nvPr userDrawn="1"/>
        </p:nvSpPr>
        <p:spPr>
          <a:xfrm>
            <a:off x="-1" y="4949824"/>
            <a:ext cx="203277" cy="203277"/>
          </a:xfrm>
          <a:prstGeom prst="rect">
            <a:avLst/>
          </a:prstGeom>
          <a:solidFill>
            <a:srgbClr val="FDBB6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17635" y="1088015"/>
            <a:ext cx="8420176" cy="36776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35270" y="4950517"/>
            <a:ext cx="3527133" cy="20774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50" dirty="0">
                <a:solidFill>
                  <a:srgbClr val="333333"/>
                </a:solidFill>
                <a:latin typeface="Arial"/>
                <a:cs typeface="Arial"/>
              </a:rPr>
              <a:t>GSI Helmholtzzentrum für Schwerionenforschung GmbH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17638" y="231075"/>
            <a:ext cx="6129236" cy="59066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pic>
        <p:nvPicPr>
          <p:cNvPr id="13" name="Bild 12" descr="FAIR_Logo_rgb.png">
            <a:extLst>
              <a:ext uri="{FF2B5EF4-FFF2-40B4-BE49-F238E27FC236}">
                <a16:creationId xmlns:a16="http://schemas.microsoft.com/office/drawing/2014/main" id="{6EBF7B64-1F60-354C-83F5-CFA893F204BE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40829" y="206825"/>
            <a:ext cx="775055" cy="645879"/>
          </a:xfrm>
          <a:prstGeom prst="rect">
            <a:avLst/>
          </a:prstGeom>
        </p:spPr>
      </p:pic>
      <p:sp>
        <p:nvSpPr>
          <p:cNvPr id="1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5" name="Datumsplatzhalter 4"/>
          <p:cNvSpPr>
            <a:spLocks noGrp="1"/>
          </p:cNvSpPr>
          <p:nvPr>
            <p:ph type="dt" sz="half" idx="2"/>
          </p:nvPr>
        </p:nvSpPr>
        <p:spPr>
          <a:xfrm>
            <a:off x="7123547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de-DE" dirty="0"/>
          </a:p>
        </p:txBody>
      </p:sp>
      <p:sp>
        <p:nvSpPr>
          <p:cNvPr id="16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2975316" y="4920459"/>
            <a:ext cx="4419105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de-DE" dirty="0" smtClean="0"/>
              <a:t>Philipp Hesselbach | </a:t>
            </a:r>
            <a:r>
              <a:rPr lang="de-DE" dirty="0" err="1" smtClean="0"/>
              <a:t>Optimization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X-</a:t>
            </a:r>
            <a:r>
              <a:rPr lang="de-DE" dirty="0" err="1" smtClean="0"/>
              <a:t>ray</a:t>
            </a:r>
            <a:r>
              <a:rPr lang="de-DE" dirty="0" smtClean="0"/>
              <a:t> Backlighter </a:t>
            </a:r>
            <a:r>
              <a:rPr lang="de-DE" dirty="0" err="1" smtClean="0"/>
              <a:t>Sources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Diagnostics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Ion-</a:t>
            </a:r>
            <a:r>
              <a:rPr lang="de-DE" dirty="0" err="1" smtClean="0"/>
              <a:t>Heated</a:t>
            </a:r>
            <a:r>
              <a:rPr lang="de-DE" dirty="0" smtClean="0"/>
              <a:t> Matter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1886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1800" b="1" kern="1200">
          <a:solidFill>
            <a:srgbClr val="333333"/>
          </a:solidFill>
          <a:latin typeface="Arial"/>
          <a:ea typeface="+mj-ea"/>
          <a:cs typeface="Arial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Clr>
          <a:srgbClr val="FDBB63"/>
        </a:buClr>
        <a:buFont typeface="Wingdings" charset="2"/>
        <a:buChar char="§"/>
        <a:defRPr sz="1800" kern="1200">
          <a:solidFill>
            <a:srgbClr val="333333"/>
          </a:solidFill>
          <a:latin typeface="Arial"/>
          <a:ea typeface="+mn-ea"/>
          <a:cs typeface="Arial"/>
        </a:defRPr>
      </a:lvl1pPr>
      <a:lvl2pPr marL="557213" indent="-214313" algn="l" defTabSz="342900" rtl="0" eaLnBrk="1" latinLnBrk="0" hangingPunct="1">
        <a:spcBef>
          <a:spcPct val="20000"/>
        </a:spcBef>
        <a:buClr>
          <a:srgbClr val="FDBB63"/>
        </a:buClr>
        <a:buFont typeface="Wingdings" charset="2"/>
        <a:buChar char="§"/>
        <a:defRPr sz="1500" kern="1200">
          <a:solidFill>
            <a:srgbClr val="333333"/>
          </a:solidFill>
          <a:latin typeface="Arial"/>
          <a:ea typeface="+mn-ea"/>
          <a:cs typeface="Arial"/>
        </a:defRPr>
      </a:lvl2pPr>
      <a:lvl3pPr marL="857250" indent="-171450" algn="l" defTabSz="342900" rtl="0" eaLnBrk="1" latinLnBrk="0" hangingPunct="1">
        <a:spcBef>
          <a:spcPct val="20000"/>
        </a:spcBef>
        <a:buClr>
          <a:srgbClr val="FDBB63"/>
        </a:buClr>
        <a:buFont typeface="Wingdings" charset="2"/>
        <a:buChar char="§"/>
        <a:defRPr sz="1350" kern="1200">
          <a:solidFill>
            <a:srgbClr val="333333"/>
          </a:solidFill>
          <a:latin typeface="Arial"/>
          <a:ea typeface="+mn-ea"/>
          <a:cs typeface="Arial"/>
        </a:defRPr>
      </a:lvl3pPr>
      <a:lvl4pPr marL="1200150" indent="-171450" algn="l" defTabSz="342900" rtl="0" eaLnBrk="1" latinLnBrk="0" hangingPunct="1">
        <a:spcBef>
          <a:spcPct val="20000"/>
        </a:spcBef>
        <a:buClr>
          <a:srgbClr val="FDBB63"/>
        </a:buClr>
        <a:buFont typeface="Wingdings" charset="2"/>
        <a:buChar char="§"/>
        <a:defRPr sz="1200" kern="1200">
          <a:solidFill>
            <a:srgbClr val="333333"/>
          </a:solidFill>
          <a:latin typeface="Arial"/>
          <a:ea typeface="+mn-ea"/>
          <a:cs typeface="Arial"/>
        </a:defRPr>
      </a:lvl4pPr>
      <a:lvl5pPr marL="1543050" indent="-171450" algn="l" defTabSz="342900" rtl="0" eaLnBrk="1" latinLnBrk="0" hangingPunct="1">
        <a:spcBef>
          <a:spcPct val="20000"/>
        </a:spcBef>
        <a:buClr>
          <a:srgbClr val="FDBB63"/>
        </a:buClr>
        <a:buFont typeface="Wingdings" charset="2"/>
        <a:buChar char="§"/>
        <a:defRPr sz="1050" kern="1200">
          <a:solidFill>
            <a:srgbClr val="333333"/>
          </a:solidFill>
          <a:latin typeface="Arial"/>
          <a:ea typeface="+mn-ea"/>
          <a:cs typeface="Arial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14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29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5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tif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38.png"/><Relationship Id="rId12" Type="http://schemas.openxmlformats.org/officeDocument/2006/relationships/image" Target="../media/image1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40.png"/><Relationship Id="rId5" Type="http://schemas.openxmlformats.org/officeDocument/2006/relationships/image" Target="../media/image7.png"/><Relationship Id="rId10" Type="http://schemas.openxmlformats.org/officeDocument/2006/relationships/image" Target="../media/image9.png"/><Relationship Id="rId4" Type="http://schemas.openxmlformats.org/officeDocument/2006/relationships/image" Target="../media/image37.png"/><Relationship Id="rId9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7.png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7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png"/><Relationship Id="rId3" Type="http://schemas.openxmlformats.org/officeDocument/2006/relationships/image" Target="../media/image7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14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14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4.png"/><Relationship Id="rId3" Type="http://schemas.openxmlformats.org/officeDocument/2006/relationships/image" Target="../media/image5.png"/><Relationship Id="rId7" Type="http://schemas.openxmlformats.org/officeDocument/2006/relationships/image" Target="../media/image20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2.png"/><Relationship Id="rId5" Type="http://schemas.openxmlformats.org/officeDocument/2006/relationships/image" Target="../media/image7.png"/><Relationship Id="rId10" Type="http://schemas.openxmlformats.org/officeDocument/2006/relationships/image" Target="../media/image21.png"/><Relationship Id="rId4" Type="http://schemas.openxmlformats.org/officeDocument/2006/relationships/image" Target="../media/image17.png"/><Relationship Id="rId9" Type="http://schemas.openxmlformats.org/officeDocument/2006/relationships/image" Target="../media/image220.png"/><Relationship Id="rId1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151529" y="2116088"/>
            <a:ext cx="4432151" cy="1536377"/>
          </a:xfrm>
        </p:spPr>
        <p:txBody>
          <a:bodyPr/>
          <a:lstStyle/>
          <a:p>
            <a:r>
              <a:rPr lang="en-US" noProof="0" dirty="0" smtClean="0">
                <a:solidFill>
                  <a:schemeClr val="tx1"/>
                </a:solidFill>
              </a:rPr>
              <a:t>Optimization of X-ray Backlighter Sources as Diagnostics for Ion-Heated Matter</a:t>
            </a:r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216074" y="3590552"/>
            <a:ext cx="4303060" cy="53185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42</a:t>
            </a:r>
            <a:r>
              <a:rPr lang="en-US" baseline="30000" dirty="0" smtClean="0"/>
              <a:t>nd</a:t>
            </a:r>
            <a:r>
              <a:rPr lang="en-US" dirty="0" smtClean="0"/>
              <a:t> PHEDM “</a:t>
            </a:r>
            <a:r>
              <a:rPr lang="en-US" dirty="0" err="1" smtClean="0"/>
              <a:t>Hirschegg</a:t>
            </a:r>
            <a:r>
              <a:rPr lang="en-US" dirty="0" smtClean="0"/>
              <a:t>” Workshop</a:t>
            </a:r>
          </a:p>
          <a:p>
            <a:r>
              <a:rPr lang="en-US" dirty="0" smtClean="0"/>
              <a:t>Philipp Hesselbach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19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roup 235"/>
          <p:cNvGrpSpPr/>
          <p:nvPr/>
        </p:nvGrpSpPr>
        <p:grpSpPr>
          <a:xfrm>
            <a:off x="2679965" y="1486542"/>
            <a:ext cx="1450595" cy="844321"/>
            <a:chOff x="2679965" y="1486542"/>
            <a:chExt cx="1450595" cy="844321"/>
          </a:xfrm>
        </p:grpSpPr>
        <p:cxnSp>
          <p:nvCxnSpPr>
            <p:cNvPr id="213" name="Straight Connector 212"/>
            <p:cNvCxnSpPr/>
            <p:nvPr/>
          </p:nvCxnSpPr>
          <p:spPr>
            <a:xfrm>
              <a:off x="3254664" y="1722487"/>
              <a:ext cx="0" cy="341915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Pfeil nach rechts 17"/>
            <p:cNvSpPr/>
            <p:nvPr/>
          </p:nvSpPr>
          <p:spPr>
            <a:xfrm>
              <a:off x="2760579" y="1746986"/>
              <a:ext cx="494085" cy="317416"/>
            </a:xfrm>
            <a:prstGeom prst="rightArrow">
              <a:avLst/>
            </a:prstGeom>
            <a:solidFill>
              <a:srgbClr val="00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1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0445" y="1766529"/>
              <a:ext cx="770115" cy="259106"/>
            </a:xfrm>
            <a:prstGeom prst="rect">
              <a:avLst/>
            </a:prstGeom>
          </p:spPr>
        </p:pic>
        <p:sp>
          <p:nvSpPr>
            <p:cNvPr id="202" name="TextBox 201"/>
            <p:cNvSpPr txBox="1"/>
            <p:nvPr/>
          </p:nvSpPr>
          <p:spPr>
            <a:xfrm>
              <a:off x="3389955" y="1486542"/>
              <a:ext cx="641083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X-rays</a:t>
              </a:r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679965" y="1489530"/>
              <a:ext cx="74774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FF00"/>
                  </a:solidFill>
                </a:rPr>
                <a:t>Laser</a:t>
              </a:r>
              <a:endParaRPr lang="en-US" sz="1200" dirty="0" smtClean="0">
                <a:solidFill>
                  <a:srgbClr val="00FF00"/>
                </a:solidFill>
              </a:endParaRPr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987402" y="2053864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/>
                <a:t>T</a:t>
              </a:r>
              <a:r>
                <a:rPr lang="en-US" sz="1200" dirty="0" smtClean="0"/>
                <a:t>arget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4961282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Line Emission and Spectrally Broad X-Ray Sources for Different Diagnostics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635" y="2673665"/>
            <a:ext cx="4742545" cy="1934891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Various Diagnostic Methods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diffraction */**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radiography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absorption spectroscopy, e.g. X-ray absorption near edge structure (XANES)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…</a:t>
            </a: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32" name="TextBox 31" hidden="1"/>
          <p:cNvSpPr txBox="1"/>
          <p:nvPr/>
        </p:nvSpPr>
        <p:spPr>
          <a:xfrm>
            <a:off x="2284668" y="2927178"/>
            <a:ext cx="1913905" cy="52322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de-DE" sz="1400" i="1" dirty="0"/>
              <a:t>→D. </a:t>
            </a:r>
            <a:r>
              <a:rPr lang="de-DE" sz="1400" i="1" dirty="0" smtClean="0"/>
              <a:t>Riley (Monday)</a:t>
            </a:r>
          </a:p>
          <a:p>
            <a:r>
              <a:rPr lang="de-DE" sz="1400" i="1" dirty="0" smtClean="0"/>
              <a:t>→D</a:t>
            </a:r>
            <a:r>
              <a:rPr lang="de-DE" sz="1400" i="1" dirty="0"/>
              <a:t>. Kraus (Monday)</a:t>
            </a:r>
          </a:p>
        </p:txBody>
      </p:sp>
      <p:sp>
        <p:nvSpPr>
          <p:cNvPr id="185" name="Content Placeholder 2"/>
          <p:cNvSpPr txBox="1">
            <a:spLocks/>
          </p:cNvSpPr>
          <p:nvPr/>
        </p:nvSpPr>
        <p:spPr>
          <a:xfrm>
            <a:off x="5013800" y="2629404"/>
            <a:ext cx="2496396" cy="307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X-ray source demands</a:t>
            </a:r>
            <a:endParaRPr lang="en-US" sz="1600" dirty="0">
              <a:solidFill>
                <a:srgbClr val="000000"/>
              </a:solidFill>
            </a:endParaRPr>
          </a:p>
        </p:txBody>
      </p:sp>
      <p:grpSp>
        <p:nvGrpSpPr>
          <p:cNvPr id="199" name="Group 198" hidden="1"/>
          <p:cNvGrpSpPr/>
          <p:nvPr/>
        </p:nvGrpSpPr>
        <p:grpSpPr>
          <a:xfrm>
            <a:off x="5011706" y="2722267"/>
            <a:ext cx="4581948" cy="1901678"/>
            <a:chOff x="5011706" y="2722267"/>
            <a:chExt cx="4581948" cy="1901678"/>
          </a:xfrm>
        </p:grpSpPr>
        <p:grpSp>
          <p:nvGrpSpPr>
            <p:cNvPr id="198" name="Group 197"/>
            <p:cNvGrpSpPr/>
            <p:nvPr/>
          </p:nvGrpSpPr>
          <p:grpSpPr>
            <a:xfrm>
              <a:off x="5011706" y="2722267"/>
              <a:ext cx="4581948" cy="1901678"/>
              <a:chOff x="5011706" y="2722267"/>
              <a:chExt cx="4581948" cy="1901678"/>
            </a:xfrm>
          </p:grpSpPr>
          <p:grpSp>
            <p:nvGrpSpPr>
              <p:cNvPr id="195" name="Group 194"/>
              <p:cNvGrpSpPr/>
              <p:nvPr/>
            </p:nvGrpSpPr>
            <p:grpSpPr>
              <a:xfrm>
                <a:off x="5011706" y="2722267"/>
                <a:ext cx="4581948" cy="1901678"/>
                <a:chOff x="3707580" y="-2407196"/>
                <a:chExt cx="4581948" cy="1901678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3707580" y="-2407196"/>
                  <a:ext cx="4581948" cy="1901678"/>
                  <a:chOff x="4536069" y="-1951155"/>
                  <a:chExt cx="4581948" cy="1901678"/>
                </a:xfrm>
              </p:grpSpPr>
              <p:grpSp>
                <p:nvGrpSpPr>
                  <p:cNvPr id="188" name="Group 187"/>
                  <p:cNvGrpSpPr/>
                  <p:nvPr/>
                </p:nvGrpSpPr>
                <p:grpSpPr>
                  <a:xfrm>
                    <a:off x="4536069" y="-1672219"/>
                    <a:ext cx="4581948" cy="1622742"/>
                    <a:chOff x="5843886" y="-2805087"/>
                    <a:chExt cx="2993366" cy="1060130"/>
                  </a:xfrm>
                </p:grpSpPr>
                <p:pic>
                  <p:nvPicPr>
                    <p:cNvPr id="186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-1" b="71200"/>
                    <a:stretch/>
                  </p:blipFill>
                  <p:spPr bwMode="auto">
                    <a:xfrm>
                      <a:off x="5843886" y="-2805087"/>
                      <a:ext cx="2993366" cy="6949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  <p:pic>
                  <p:nvPicPr>
                    <p:cNvPr id="187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82966" b="1877"/>
                    <a:stretch/>
                  </p:blipFill>
                  <p:spPr bwMode="auto">
                    <a:xfrm>
                      <a:off x="5843886" y="-2110717"/>
                      <a:ext cx="2993366" cy="36576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</p:grpSp>
              <p:sp>
                <p:nvSpPr>
                  <p:cNvPr id="189" name="TextBox 188"/>
                  <p:cNvSpPr txBox="1"/>
                  <p:nvPr/>
                </p:nvSpPr>
                <p:spPr>
                  <a:xfrm>
                    <a:off x="4877245" y="-1951155"/>
                    <a:ext cx="3460787" cy="338554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600" dirty="0" smtClean="0"/>
                      <a:t>FLYCHK simulation of Al</a:t>
                    </a:r>
                    <a:endParaRPr lang="en-US" sz="1600" dirty="0" smtClean="0"/>
                  </a:p>
                </p:txBody>
              </p:sp>
              <p:sp>
                <p:nvSpPr>
                  <p:cNvPr id="190" name="Rectangle 189"/>
                  <p:cNvSpPr/>
                  <p:nvPr/>
                </p:nvSpPr>
                <p:spPr>
                  <a:xfrm>
                    <a:off x="7972291" y="-1060571"/>
                    <a:ext cx="354839" cy="27936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1" name="TextBox 190"/>
                  <p:cNvSpPr txBox="1"/>
                  <p:nvPr/>
                </p:nvSpPr>
                <p:spPr>
                  <a:xfrm rot="16200000">
                    <a:off x="4179176" y="-1124824"/>
                    <a:ext cx="1045479" cy="276999"/>
                  </a:xfrm>
                  <a:prstGeom prst="rect">
                    <a:avLst/>
                  </a:prstGeom>
                </p:spPr>
                <p:txBody>
                  <a:bodyPr vert="horz" wrap="non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200" dirty="0" smtClean="0"/>
                      <a:t>transmission</a:t>
                    </a:r>
                    <a:endParaRPr lang="en-US" sz="1200" dirty="0" smtClean="0"/>
                  </a:p>
                </p:txBody>
              </p:sp>
            </p:grpSp>
            <p:sp>
              <p:nvSpPr>
                <p:cNvPr id="194" name="Rectangle 193"/>
                <p:cNvSpPr/>
                <p:nvPr/>
              </p:nvSpPr>
              <p:spPr>
                <a:xfrm>
                  <a:off x="4951283" y="-785453"/>
                  <a:ext cx="2042875" cy="23588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5235514" y="-804060"/>
                  <a:ext cx="1474412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de-DE" sz="1200" dirty="0" smtClean="0"/>
                    <a:t>photon energy [eV]</a:t>
                  </a:r>
                  <a:endParaRPr lang="en-US" sz="1200" dirty="0" smtClean="0"/>
                </a:p>
              </p:txBody>
            </p: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7" name="TextBox 196"/>
                  <p:cNvSpPr txBox="1"/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vert="horz" wrap="square" lIns="0" tIns="0" rIns="0" bIns="0" rtlCol="0" anchor="t">
                    <a:spAutoFit/>
                  </a:bodyPr>
                  <a:lstStyle/>
                  <a:p>
                    <a:pPr algn="l"/>
                    <a:r>
                      <a:rPr lang="de-DE" sz="1400" dirty="0" smtClean="0">
                        <a:solidFill>
                          <a:srgbClr val="FF0000"/>
                        </a:solidFill>
                      </a:rPr>
                      <a:t>K-edge at </a:t>
                    </a:r>
                    <a14:m>
                      <m:oMath xmlns:m="http://schemas.openxmlformats.org/officeDocument/2006/math">
                        <m:r>
                          <a:rPr lang="de-DE" sz="14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0.5 </m:t>
                        </m:r>
                        <m:sSub>
                          <m:sSubPr>
                            <m:ctrlP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a14:m>
                    <a:endParaRPr lang="en-US" sz="1400" dirty="0" smtClean="0">
                      <a:solidFill>
                        <a:srgbClr val="FF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97" name="TextBox 19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7792" t="-25714" b="-5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6" name="TextBox 195"/>
                <p:cNvSpPr txBox="1"/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vert="horz" wrap="square" lIns="0" tIns="0" rIns="0" bIns="0" rtlCol="0" anchor="t">
                  <a:spAutoFit/>
                </a:bodyPr>
                <a:lstStyle/>
                <a:p>
                  <a:pPr algn="l"/>
                  <a:r>
                    <a:rPr lang="de-DE" sz="1400" dirty="0" smtClean="0"/>
                    <a:t>K-edge at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de-DE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a14:m>
                  <a:endParaRPr lang="en-US" sz="1400" dirty="0" smtClean="0"/>
                </a:p>
              </p:txBody>
            </p:sp>
          </mc:Choice>
          <mc:Fallback xmlns="">
            <p:sp>
              <p:nvSpPr>
                <p:cNvPr id="196" name="TextBox 19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blipFill>
                  <a:blip r:embed="rId12"/>
                  <a:stretch>
                    <a:fillRect l="-10714" t="-25000" b="-47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7" name="TextBox 16"/>
          <p:cNvSpPr txBox="1"/>
          <p:nvPr/>
        </p:nvSpPr>
        <p:spPr>
          <a:xfrm>
            <a:off x="280199" y="4657219"/>
            <a:ext cx="1864613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*D. Riley‘s talk (Monday)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2212498" y="4643460"/>
            <a:ext cx="1907895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**D. Kraus‘ talk (Monday)</a:t>
            </a:r>
          </a:p>
        </p:txBody>
      </p:sp>
      <p:cxnSp>
        <p:nvCxnSpPr>
          <p:cNvPr id="22" name="Straight Arrow Connector 21" hidden="1"/>
          <p:cNvCxnSpPr/>
          <p:nvPr/>
        </p:nvCxnSpPr>
        <p:spPr>
          <a:xfrm flipH="1" flipV="1">
            <a:off x="6596420" y="3509238"/>
            <a:ext cx="913776" cy="1891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7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  <p:cxnSp>
        <p:nvCxnSpPr>
          <p:cNvPr id="212" name="Straight Connector 211" hidden="1"/>
          <p:cNvCxnSpPr/>
          <p:nvPr/>
        </p:nvCxnSpPr>
        <p:spPr>
          <a:xfrm flipH="1">
            <a:off x="4256861" y="1614210"/>
            <a:ext cx="1" cy="65877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7" name="Oval 236"/>
          <p:cNvSpPr/>
          <p:nvPr/>
        </p:nvSpPr>
        <p:spPr>
          <a:xfrm>
            <a:off x="2326142" y="1281335"/>
            <a:ext cx="2057034" cy="1199495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5085924" y="2994418"/>
            <a:ext cx="3808123" cy="5905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Line emission from x-ray source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085924" y="3351359"/>
            <a:ext cx="3808123" cy="777594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smtClean="0">
              <a:solidFill>
                <a:schemeClr val="tx1"/>
              </a:solidFill>
            </a:endParaRP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Spectrally broad x-ray source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689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5225608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</a:rPr>
              <a:t>Typical Quasi-Continuum Spectra not Optimal for Detecting Fine Absorption Features</a:t>
            </a:r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317634" y="1088015"/>
            <a:ext cx="5330543" cy="3677689"/>
          </a:xfrm>
        </p:spPr>
        <p:txBody>
          <a:bodyPr/>
          <a:lstStyle/>
          <a:p>
            <a:endParaRPr lang="en-US" dirty="0" smtClean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17635" y="1088015"/>
            <a:ext cx="4823702" cy="36776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Typical creation of spectrally broad emission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High-energy ns-laser (PHELIX: 200J)</a:t>
            </a:r>
            <a:br>
              <a:rPr lang="en-US" sz="1600" dirty="0" smtClean="0">
                <a:solidFill>
                  <a:srgbClr val="000000"/>
                </a:solidFill>
              </a:rPr>
            </a:br>
            <a:r>
              <a:rPr lang="en-US" sz="1600" dirty="0" smtClean="0">
                <a:solidFill>
                  <a:srgbClr val="000000"/>
                </a:solidFill>
              </a:rPr>
              <a:t>focused on rare-earth target (e.g. Sm, Dy, Yb)</a:t>
            </a:r>
          </a:p>
          <a:p>
            <a:pPr>
              <a:buFont typeface="Arial" panose="020B0604020202020204" pitchFamily="34" charset="0"/>
              <a:buChar char="→"/>
            </a:pPr>
            <a:r>
              <a:rPr lang="en-US" sz="1600" dirty="0" smtClean="0">
                <a:solidFill>
                  <a:srgbClr val="0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∼</a:t>
            </a:r>
            <a:r>
              <a:rPr lang="en-US" sz="1600" dirty="0" smtClean="0">
                <a:solidFill>
                  <a:srgbClr val="000000"/>
                </a:solidFill>
                <a:latin typeface="+mn-lt"/>
                <a:ea typeface="Cambria Math" panose="02040503050406030204" pitchFamily="18" charset="0"/>
              </a:rPr>
              <a:t>100eV-</a:t>
            </a:r>
            <a:r>
              <a:rPr lang="en-US" sz="1600" dirty="0" smtClean="0">
                <a:solidFill>
                  <a:srgbClr val="000000"/>
                </a:solidFill>
                <a:latin typeface="+mn-lt"/>
              </a:rPr>
              <a:t>keV</a:t>
            </a:r>
            <a:r>
              <a:rPr lang="en-US" sz="1600" dirty="0" smtClean="0">
                <a:solidFill>
                  <a:srgbClr val="000000"/>
                </a:solidFill>
              </a:rPr>
              <a:t> hot plasma</a:t>
            </a:r>
          </a:p>
          <a:p>
            <a:pPr>
              <a:buFont typeface="Arial" panose="020B0604020202020204" pitchFamily="34" charset="0"/>
              <a:buChar char="→"/>
            </a:pPr>
            <a:r>
              <a:rPr lang="en-US" sz="1600" dirty="0" smtClean="0">
                <a:solidFill>
                  <a:srgbClr val="000000"/>
                </a:solidFill>
              </a:rPr>
              <a:t>Line emission from transitions to M-shell</a:t>
            </a:r>
          </a:p>
          <a:p>
            <a:pPr>
              <a:buFont typeface="Arial" panose="020B0604020202020204" pitchFamily="34" charset="0"/>
              <a:buChar char="→"/>
            </a:pPr>
            <a:r>
              <a:rPr lang="de-DE" sz="1600" dirty="0" smtClean="0">
                <a:solidFill>
                  <a:srgbClr val="000000"/>
                </a:solidFill>
              </a:rPr>
              <a:t>Quasi-</a:t>
            </a:r>
            <a:r>
              <a:rPr lang="de-DE" sz="1600" dirty="0" err="1" smtClean="0">
                <a:solidFill>
                  <a:srgbClr val="000000"/>
                </a:solidFill>
              </a:rPr>
              <a:t>continuum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spectra</a:t>
            </a:r>
            <a:endParaRPr lang="en-US" sz="1600" dirty="0" smtClean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!"/>
            </a:pPr>
            <a:r>
              <a:rPr lang="en-US" sz="1600" dirty="0" smtClean="0">
                <a:solidFill>
                  <a:srgbClr val="000000"/>
                </a:solidFill>
              </a:rPr>
              <a:t>XANES spectroscopy (detecting fine absorption features) difficult with ragged spectra</a:t>
            </a:r>
          </a:p>
          <a:p>
            <a:pPr marL="0" indent="0">
              <a:buFont typeface="Wingdings" charset="2"/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Font typeface="Wingdings" charset="2"/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Idea: Continuum spectra from free-bound transitions of electrons (recombination)</a:t>
            </a:r>
            <a:endParaRPr lang="en-US" sz="1600" dirty="0">
              <a:solidFill>
                <a:srgbClr val="000000"/>
              </a:solidFill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6445828" y="2992672"/>
            <a:ext cx="2845381" cy="1839162"/>
            <a:chOff x="6007744" y="986922"/>
            <a:chExt cx="2965994" cy="1917122"/>
          </a:xfrm>
        </p:grpSpPr>
        <p:grpSp>
          <p:nvGrpSpPr>
            <p:cNvPr id="21" name="Gruppieren 4"/>
            <p:cNvGrpSpPr>
              <a:grpSpLocks noChangeAspect="1"/>
            </p:cNvGrpSpPr>
            <p:nvPr/>
          </p:nvGrpSpPr>
          <p:grpSpPr>
            <a:xfrm>
              <a:off x="6237931" y="986922"/>
              <a:ext cx="2735807" cy="1691139"/>
              <a:chOff x="2984035" y="3725013"/>
              <a:chExt cx="3118281" cy="2269087"/>
            </a:xfrm>
          </p:grpSpPr>
          <p:pic>
            <p:nvPicPr>
              <p:cNvPr id="22" name="Grafik 4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84035" y="3725013"/>
                <a:ext cx="3080054" cy="2269087"/>
              </a:xfrm>
              <a:prstGeom prst="rect">
                <a:avLst/>
              </a:prstGeom>
            </p:spPr>
          </p:pic>
          <p:sp>
            <p:nvSpPr>
              <p:cNvPr id="23" name="Rechteck 47"/>
              <p:cNvSpPr/>
              <p:nvPr/>
            </p:nvSpPr>
            <p:spPr>
              <a:xfrm>
                <a:off x="3400012" y="4157314"/>
                <a:ext cx="1040476" cy="789258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Rechteck 49"/>
              <p:cNvSpPr/>
              <p:nvPr/>
            </p:nvSpPr>
            <p:spPr>
              <a:xfrm>
                <a:off x="5810765" y="5721513"/>
                <a:ext cx="291551" cy="272587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" name="TextBox 2"/>
            <p:cNvSpPr txBox="1"/>
            <p:nvPr/>
          </p:nvSpPr>
          <p:spPr>
            <a:xfrm>
              <a:off x="6461821" y="2601117"/>
              <a:ext cx="294088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1500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928523" y="2595144"/>
              <a:ext cx="294088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1550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421666" y="2595144"/>
              <a:ext cx="294088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1600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917130" y="2601117"/>
              <a:ext cx="294088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1650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410273" y="2592439"/>
              <a:ext cx="294088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1700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270426" y="2260319"/>
              <a:ext cx="183804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0.2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272744" y="2009615"/>
              <a:ext cx="183804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0.4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270426" y="1767154"/>
              <a:ext cx="183804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0.6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272744" y="1529912"/>
              <a:ext cx="183804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0.8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237931" y="1276338"/>
              <a:ext cx="208825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square" lIns="0" tIns="0" rIns="0" bIns="0" rtlCol="0" anchor="t">
              <a:spAutoFit/>
            </a:bodyPr>
            <a:lstStyle/>
            <a:p>
              <a:pPr algn="ctr"/>
              <a:r>
                <a:rPr lang="en-US" sz="1000" dirty="0" smtClean="0"/>
                <a:t>1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237931" y="1041886"/>
              <a:ext cx="211143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square" lIns="0" tIns="0" rIns="0" bIns="0" rtlCol="0" anchor="t">
              <a:spAutoFit/>
            </a:bodyPr>
            <a:lstStyle/>
            <a:p>
              <a:pPr algn="ctr"/>
              <a:r>
                <a:rPr lang="en-US" sz="1000" dirty="0" smtClean="0"/>
                <a:t>1.2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 rot="16200000">
              <a:off x="5641805" y="1668858"/>
              <a:ext cx="892289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Intensity in a.u.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237931" y="986922"/>
              <a:ext cx="419723" cy="549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054178" y="2743633"/>
              <a:ext cx="1216453" cy="160411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Photon Energy in eV</a:t>
              </a:r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5443291" y="3044453"/>
            <a:ext cx="935600" cy="55399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Sm Spectra (Experiment at GSI)</a:t>
            </a:r>
          </a:p>
        </p:txBody>
      </p:sp>
      <p:grpSp>
        <p:nvGrpSpPr>
          <p:cNvPr id="66" name="Group 65"/>
          <p:cNvGrpSpPr/>
          <p:nvPr/>
        </p:nvGrpSpPr>
        <p:grpSpPr>
          <a:xfrm>
            <a:off x="5324648" y="870446"/>
            <a:ext cx="3512328" cy="2123012"/>
            <a:chOff x="5328350" y="2865052"/>
            <a:chExt cx="3673431" cy="2220390"/>
          </a:xfrm>
        </p:grpSpPr>
        <p:pic>
          <p:nvPicPr>
            <p:cNvPr id="10" name="Grafik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41339" y="2865052"/>
              <a:ext cx="2460442" cy="2030364"/>
            </a:xfrm>
            <a:prstGeom prst="rect">
              <a:avLst/>
            </a:prstGeom>
          </p:spPr>
        </p:pic>
        <p:grpSp>
          <p:nvGrpSpPr>
            <p:cNvPr id="42" name="Group 41"/>
            <p:cNvGrpSpPr/>
            <p:nvPr/>
          </p:nvGrpSpPr>
          <p:grpSpPr>
            <a:xfrm>
              <a:off x="5328350" y="3035920"/>
              <a:ext cx="851515" cy="1679921"/>
              <a:chOff x="5434946" y="2884337"/>
              <a:chExt cx="851515" cy="1679921"/>
            </a:xfrm>
          </p:grpSpPr>
          <p:grpSp>
            <p:nvGrpSpPr>
              <p:cNvPr id="11" name="Gruppieren 107"/>
              <p:cNvGrpSpPr/>
              <p:nvPr/>
            </p:nvGrpSpPr>
            <p:grpSpPr>
              <a:xfrm>
                <a:off x="5434951" y="2912513"/>
                <a:ext cx="802981" cy="1651745"/>
                <a:chOff x="5176236" y="3575547"/>
                <a:chExt cx="741753" cy="1525799"/>
              </a:xfrm>
            </p:grpSpPr>
            <p:sp>
              <p:nvSpPr>
                <p:cNvPr id="12" name="Rechteck 151"/>
                <p:cNvSpPr/>
                <p:nvPr/>
              </p:nvSpPr>
              <p:spPr>
                <a:xfrm>
                  <a:off x="5176236" y="3575547"/>
                  <a:ext cx="741753" cy="1521570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5B9BD5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3" name="Gruppieren 152"/>
                <p:cNvGrpSpPr/>
                <p:nvPr/>
              </p:nvGrpSpPr>
              <p:grpSpPr>
                <a:xfrm>
                  <a:off x="5233851" y="4004917"/>
                  <a:ext cx="616582" cy="1096429"/>
                  <a:chOff x="4929138" y="3724359"/>
                  <a:chExt cx="616582" cy="1096429"/>
                </a:xfrm>
              </p:grpSpPr>
              <p:pic>
                <p:nvPicPr>
                  <p:cNvPr id="14" name="Grafik 153"/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4984346" y="3951880"/>
                    <a:ext cx="244637" cy="816770"/>
                  </a:xfrm>
                  <a:prstGeom prst="rect">
                    <a:avLst/>
                  </a:prstGeom>
                </p:spPr>
              </p:pic>
              <p:sp>
                <p:nvSpPr>
                  <p:cNvPr id="15" name="Textfeld 154"/>
                  <p:cNvSpPr txBox="1"/>
                  <p:nvPr/>
                </p:nvSpPr>
                <p:spPr>
                  <a:xfrm>
                    <a:off x="5157461" y="3903025"/>
                    <a:ext cx="388259" cy="24166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0" cap="none" spc="0" normalizeH="0" baseline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</a:rPr>
                      <a:t>100</a:t>
                    </a:r>
                  </a:p>
                </p:txBody>
              </p:sp>
              <p:sp>
                <p:nvSpPr>
                  <p:cNvPr id="17" name="Textfeld 155"/>
                  <p:cNvSpPr txBox="1"/>
                  <p:nvPr/>
                </p:nvSpPr>
                <p:spPr>
                  <a:xfrm>
                    <a:off x="5157459" y="4579126"/>
                    <a:ext cx="388259" cy="24166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0" cap="none" spc="0" normalizeH="0" baseline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</a:rPr>
                      <a:t>700</a:t>
                    </a:r>
                  </a:p>
                </p:txBody>
              </p:sp>
              <p:sp>
                <p:nvSpPr>
                  <p:cNvPr id="18" name="Textfeld 156"/>
                  <p:cNvSpPr txBox="1"/>
                  <p:nvPr/>
                </p:nvSpPr>
                <p:spPr>
                  <a:xfrm>
                    <a:off x="5251488" y="4106718"/>
                    <a:ext cx="200200" cy="44067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ts val="1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900" b="0" i="0" u="none" strike="noStrike" kern="0" cap="none" spc="0" normalizeH="0" baseline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</a:rPr>
                      <a:t>.</a:t>
                    </a:r>
                  </a:p>
                  <a:p>
                    <a:pPr marL="0" marR="0" lvl="0" indent="0" algn="ctr" defTabSz="914400" eaLnBrk="1" fontAlgn="auto" latinLnBrk="0" hangingPunct="1">
                      <a:lnSpc>
                        <a:spcPts val="1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900" b="0" i="0" u="none" strike="noStrike" kern="0" cap="none" spc="0" normalizeH="0" baseline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</a:rPr>
                      <a:t>.</a:t>
                    </a:r>
                  </a:p>
                  <a:p>
                    <a:pPr marL="0" marR="0" lvl="0" indent="0" algn="ctr" defTabSz="914400" eaLnBrk="1" fontAlgn="auto" latinLnBrk="0" hangingPunct="1">
                      <a:lnSpc>
                        <a:spcPts val="1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900" b="0" i="0" u="none" strike="noStrike" kern="0" cap="none" spc="0" normalizeH="0" baseline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</a:rPr>
                      <a:t>.</a:t>
                    </a:r>
                  </a:p>
                </p:txBody>
              </p:sp>
              <p:sp>
                <p:nvSpPr>
                  <p:cNvPr id="19" name="Textfeld 157"/>
                  <p:cNvSpPr txBox="1"/>
                  <p:nvPr/>
                </p:nvSpPr>
                <p:spPr>
                  <a:xfrm>
                    <a:off x="4929138" y="3724359"/>
                    <a:ext cx="604452" cy="25587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200" b="0" i="1" u="none" strike="noStrike" kern="0" cap="none" spc="0" normalizeH="0" baseline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</a:rPr>
                      <a:t>T</a:t>
                    </a:r>
                    <a:r>
                      <a:rPr kumimoji="0" lang="en-US" sz="1200" b="0" i="0" u="none" strike="noStrike" kern="0" cap="none" spc="0" normalizeH="0" baseline="-2500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</a:rPr>
                      <a:t>e</a:t>
                    </a:r>
                    <a:r>
                      <a:rPr kumimoji="0" lang="en-US" sz="1200" b="0" i="0" u="none" strike="noStrike" kern="0" cap="none" spc="0" normalizeH="0" baseline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</a:rPr>
                      <a:t> [eV]</a:t>
                    </a:r>
                  </a:p>
                </p:txBody>
              </p:sp>
            </p:grpSp>
          </p:grpSp>
          <p:sp>
            <p:nvSpPr>
              <p:cNvPr id="41" name="Rectangle 40"/>
              <p:cNvSpPr/>
              <p:nvPr/>
            </p:nvSpPr>
            <p:spPr>
              <a:xfrm>
                <a:off x="5434946" y="2884337"/>
                <a:ext cx="851515" cy="5539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dirty="0" smtClean="0"/>
                  <a:t>Sm Spectra</a:t>
                </a:r>
                <a:br>
                  <a:rPr lang="en-US" sz="1000" dirty="0" smtClean="0"/>
                </a:br>
                <a:r>
                  <a:rPr lang="en-US" sz="1000" dirty="0" smtClean="0"/>
                  <a:t>(FLYCHK</a:t>
                </a:r>
                <a:br>
                  <a:rPr lang="en-US" sz="1000" dirty="0" smtClean="0"/>
                </a:br>
                <a:r>
                  <a:rPr lang="en-US" sz="1000" dirty="0" smtClean="0"/>
                  <a:t>Simulation)</a:t>
                </a:r>
                <a:endParaRPr lang="en-US" sz="1000" dirty="0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6759200" y="4794511"/>
              <a:ext cx="282129" cy="153888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1500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206923" y="4788781"/>
              <a:ext cx="282129" cy="153888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1550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7680012" y="4788781"/>
              <a:ext cx="282129" cy="153888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1600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8155328" y="4784291"/>
              <a:ext cx="282129" cy="153888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1650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628417" y="4786186"/>
              <a:ext cx="282129" cy="153888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1700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 rot="16200000">
              <a:off x="5969092" y="3799760"/>
              <a:ext cx="895267" cy="160947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Intensity in a.u.</a:t>
              </a: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6490539" y="3262045"/>
              <a:ext cx="170233" cy="1244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595368" y="4177247"/>
              <a:ext cx="176330" cy="153888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0.1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642648" y="4606525"/>
              <a:ext cx="133010" cy="153888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square" lIns="0" tIns="0" rIns="0" bIns="0" rtlCol="0" anchor="t">
              <a:spAutoFit/>
            </a:bodyPr>
            <a:lstStyle/>
            <a:p>
              <a:pPr algn="ctr"/>
              <a:r>
                <a:rPr lang="en-US" sz="1000" dirty="0" smtClean="0"/>
                <a:t>0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599647" y="3731980"/>
              <a:ext cx="176330" cy="153888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0.2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602813" y="3296605"/>
              <a:ext cx="176330" cy="153888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0.3</a:t>
              </a: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6642648" y="3086306"/>
              <a:ext cx="133010" cy="1144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6646388" y="3531632"/>
              <a:ext cx="133010" cy="1144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6644740" y="3982476"/>
              <a:ext cx="133010" cy="1144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648656" y="4411770"/>
              <a:ext cx="133010" cy="1144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7329525" y="4931554"/>
              <a:ext cx="1166986" cy="153888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none" lIns="0" tIns="0" rIns="0" bIns="0" rtlCol="0" anchor="t">
              <a:spAutoFit/>
            </a:bodyPr>
            <a:lstStyle/>
            <a:p>
              <a:pPr algn="l"/>
              <a:r>
                <a:rPr lang="en-US" sz="1000" dirty="0" smtClean="0"/>
                <a:t>Photon Energy in eV</a:t>
              </a:r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6911612" y="3040520"/>
            <a:ext cx="1465466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de-DE" sz="1000" dirty="0" smtClean="0"/>
              <a:t>H. Karadas, GSI, 2019</a:t>
            </a:r>
            <a:endParaRPr lang="en-US" sz="1000" dirty="0" smtClean="0"/>
          </a:p>
        </p:txBody>
      </p:sp>
      <p:grpSp>
        <p:nvGrpSpPr>
          <p:cNvPr id="67" name="Group 66"/>
          <p:cNvGrpSpPr/>
          <p:nvPr/>
        </p:nvGrpSpPr>
        <p:grpSpPr>
          <a:xfrm>
            <a:off x="6001763" y="3055565"/>
            <a:ext cx="3115771" cy="1935663"/>
            <a:chOff x="4835309" y="-2264724"/>
            <a:chExt cx="3858520" cy="2397093"/>
          </a:xfrm>
        </p:grpSpPr>
        <p:grpSp>
          <p:nvGrpSpPr>
            <p:cNvPr id="68" name="Group 67"/>
            <p:cNvGrpSpPr/>
            <p:nvPr/>
          </p:nvGrpSpPr>
          <p:grpSpPr>
            <a:xfrm>
              <a:off x="4997386" y="-2264724"/>
              <a:ext cx="3696443" cy="2255163"/>
              <a:chOff x="4997386" y="-2264724"/>
              <a:chExt cx="3696443" cy="2255163"/>
            </a:xfrm>
          </p:grpSpPr>
          <p:pic>
            <p:nvPicPr>
              <p:cNvPr id="71" name="Picture 70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31058" y="-2264724"/>
                <a:ext cx="3177756" cy="1985721"/>
              </a:xfrm>
              <a:prstGeom prst="rect">
                <a:avLst/>
              </a:prstGeom>
            </p:spPr>
          </p:pic>
          <p:sp>
            <p:nvSpPr>
              <p:cNvPr id="72" name="TextBox 71"/>
              <p:cNvSpPr txBox="1"/>
              <p:nvPr/>
            </p:nvSpPr>
            <p:spPr>
              <a:xfrm>
                <a:off x="5201451" y="-315486"/>
                <a:ext cx="704099" cy="304916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1500</a:t>
                </a: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5905551" y="-315486"/>
                <a:ext cx="646929" cy="304916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1550</a:t>
                </a:r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6640374" y="-314477"/>
                <a:ext cx="676146" cy="304916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1600</a:t>
                </a:r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7348709" y="-314477"/>
                <a:ext cx="821770" cy="304916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1650</a:t>
                </a: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8080061" y="-314477"/>
                <a:ext cx="613768" cy="304916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1700</a:t>
                </a: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4997386" y="-905258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0.4</a:t>
                </a: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4997386" y="-1362813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0.6</a:t>
                </a:r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011647" y="-1827815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0.8</a:t>
                </a:r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017516" y="-2264724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1.0</a:t>
                </a:r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6223473" y="-172547"/>
              <a:ext cx="1673864" cy="304916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Photon Energy in eV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 rot="16200000">
              <a:off x="4444190" y="-1499017"/>
              <a:ext cx="1057436" cy="275198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Transmission</a:t>
              </a:r>
            </a:p>
          </p:txBody>
        </p:sp>
      </p:grpSp>
      <p:sp>
        <p:nvSpPr>
          <p:cNvPr id="83" name="Right Brace 82"/>
          <p:cNvSpPr/>
          <p:nvPr/>
        </p:nvSpPr>
        <p:spPr>
          <a:xfrm rot="4997213">
            <a:off x="8060713" y="3548135"/>
            <a:ext cx="204015" cy="1766904"/>
          </a:xfrm>
          <a:prstGeom prst="righ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extBox 83"/>
          <p:cNvSpPr txBox="1"/>
          <p:nvPr/>
        </p:nvSpPr>
        <p:spPr>
          <a:xfrm>
            <a:off x="7660708" y="4443162"/>
            <a:ext cx="1290738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→short range order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7470227" y="3122345"/>
            <a:ext cx="1515571" cy="107722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91440" tIns="0" rIns="91440" bIns="0" rtlCol="0" anchor="t">
            <a:spAutoFit/>
          </a:bodyPr>
          <a:lstStyle/>
          <a:p>
            <a:pPr algn="l"/>
            <a:r>
              <a:rPr lang="de-DE" sz="700" dirty="0" smtClean="0">
                <a:solidFill>
                  <a:schemeClr val="tx2"/>
                </a:solidFill>
              </a:rPr>
              <a:t>Data </a:t>
            </a:r>
            <a:r>
              <a:rPr lang="de-DE" sz="700" dirty="0" err="1" smtClean="0">
                <a:solidFill>
                  <a:schemeClr val="tx2"/>
                </a:solidFill>
              </a:rPr>
              <a:t>from</a:t>
            </a:r>
            <a:r>
              <a:rPr lang="de-DE" sz="700" dirty="0" smtClean="0">
                <a:solidFill>
                  <a:schemeClr val="tx2"/>
                </a:solidFill>
              </a:rPr>
              <a:t> CXRO</a:t>
            </a:r>
            <a:endParaRPr lang="en-US" sz="700" dirty="0" smtClean="0">
              <a:solidFill>
                <a:schemeClr val="tx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34028" y="3086426"/>
            <a:ext cx="8812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/>
              <a:t>XANES </a:t>
            </a:r>
            <a:r>
              <a:rPr lang="de-DE" sz="1000" dirty="0" err="1"/>
              <a:t>of</a:t>
            </a:r>
            <a:r>
              <a:rPr lang="de-DE" sz="1000" dirty="0"/>
              <a:t> 0.8</a:t>
            </a:r>
            <a:r>
              <a:rPr lang="el-GR" sz="1000" dirty="0"/>
              <a:t>μ</a:t>
            </a:r>
            <a:r>
              <a:rPr lang="de-DE" sz="1000" dirty="0"/>
              <a:t>m Alu</a:t>
            </a:r>
            <a:endParaRPr lang="en-US" sz="1000" dirty="0"/>
          </a:p>
        </p:txBody>
      </p:sp>
      <p:sp>
        <p:nvSpPr>
          <p:cNvPr id="82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44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0" grpId="1"/>
      <p:bldP spid="65" grpId="0"/>
      <p:bldP spid="65" grpId="1"/>
      <p:bldP spid="83" grpId="0" animBg="1"/>
      <p:bldP spid="84" grpId="0"/>
      <p:bldP spid="81" grpId="0" animBg="1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317635" y="1088015"/>
            <a:ext cx="5048750" cy="2144501"/>
          </a:xfrm>
        </p:spPr>
        <p:txBody>
          <a:bodyPr/>
          <a:lstStyle/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5132198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</a:rPr>
              <a:t>Recombination Spectra of Fluorine to be Tested in 2023 with PHELIX</a:t>
            </a:r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6852232" y="979301"/>
            <a:ext cx="2183110" cy="1731870"/>
            <a:chOff x="5575362" y="1043797"/>
            <a:chExt cx="2183110" cy="1731870"/>
          </a:xfrm>
        </p:grpSpPr>
        <p:pic>
          <p:nvPicPr>
            <p:cNvPr id="12" name="Grafik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96708" y="1048298"/>
              <a:ext cx="2161764" cy="1727369"/>
            </a:xfrm>
            <a:prstGeom prst="rect">
              <a:avLst/>
            </a:prstGeom>
          </p:spPr>
        </p:pic>
        <p:pic>
          <p:nvPicPr>
            <p:cNvPr id="13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345385">
              <a:off x="6898449" y="1443228"/>
              <a:ext cx="770115" cy="259106"/>
            </a:xfrm>
            <a:prstGeom prst="rect">
              <a:avLst/>
            </a:prstGeom>
          </p:spPr>
        </p:pic>
        <p:cxnSp>
          <p:nvCxnSpPr>
            <p:cNvPr id="14" name="Gerader Verbinder 7"/>
            <p:cNvCxnSpPr>
              <a:stCxn id="18" idx="2"/>
              <a:endCxn id="20" idx="6"/>
            </p:cNvCxnSpPr>
            <p:nvPr/>
          </p:nvCxnSpPr>
          <p:spPr>
            <a:xfrm flipH="1">
              <a:off x="6665785" y="1377849"/>
              <a:ext cx="460758" cy="232394"/>
            </a:xfrm>
            <a:prstGeom prst="line">
              <a:avLst/>
            </a:prstGeom>
            <a:ln>
              <a:solidFill>
                <a:srgbClr val="666666"/>
              </a:solidFill>
              <a:headEnd type="none"/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uppieren 8"/>
            <p:cNvGrpSpPr/>
            <p:nvPr/>
          </p:nvGrpSpPr>
          <p:grpSpPr>
            <a:xfrm>
              <a:off x="6139443" y="1469527"/>
              <a:ext cx="915514" cy="915514"/>
              <a:chOff x="6762290" y="2819053"/>
              <a:chExt cx="1260000" cy="1260000"/>
            </a:xfrm>
          </p:grpSpPr>
          <p:grpSp>
            <p:nvGrpSpPr>
              <p:cNvPr id="19" name="Gruppieren 12"/>
              <p:cNvGrpSpPr/>
              <p:nvPr/>
            </p:nvGrpSpPr>
            <p:grpSpPr>
              <a:xfrm>
                <a:off x="6762290" y="2819053"/>
                <a:ext cx="1260000" cy="1260000"/>
                <a:chOff x="6762290" y="2145205"/>
                <a:chExt cx="1260000" cy="1260000"/>
              </a:xfrm>
            </p:grpSpPr>
            <p:sp>
              <p:nvSpPr>
                <p:cNvPr id="23" name="Ellipse 25"/>
                <p:cNvSpPr/>
                <p:nvPr/>
              </p:nvSpPr>
              <p:spPr>
                <a:xfrm>
                  <a:off x="7122289" y="2505204"/>
                  <a:ext cx="540000" cy="540000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" name="Ellipse 26"/>
                <p:cNvSpPr/>
                <p:nvPr/>
              </p:nvSpPr>
              <p:spPr>
                <a:xfrm>
                  <a:off x="6942290" y="2329649"/>
                  <a:ext cx="900000" cy="900000"/>
                </a:xfrm>
                <a:prstGeom prst="ellipse">
                  <a:avLst/>
                </a:prstGeom>
                <a:noFill/>
                <a:ln>
                  <a:solidFill>
                    <a:srgbClr val="6666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" name="Ellipse 27"/>
                <p:cNvSpPr/>
                <p:nvPr/>
              </p:nvSpPr>
              <p:spPr>
                <a:xfrm>
                  <a:off x="6762290" y="2145205"/>
                  <a:ext cx="1260000" cy="1260000"/>
                </a:xfrm>
                <a:prstGeom prst="ellipse">
                  <a:avLst/>
                </a:prstGeom>
                <a:noFill/>
                <a:ln>
                  <a:solidFill>
                    <a:srgbClr val="6666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" name="Ellipse 13"/>
              <p:cNvSpPr/>
              <p:nvPr/>
            </p:nvSpPr>
            <p:spPr>
              <a:xfrm>
                <a:off x="7284473" y="2911612"/>
                <a:ext cx="202209" cy="202209"/>
              </a:xfrm>
              <a:prstGeom prst="ellipse">
                <a:avLst/>
              </a:prstGeom>
              <a:noFill/>
              <a:ln>
                <a:solidFill>
                  <a:srgbClr val="666666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Ellipse 14"/>
              <p:cNvSpPr/>
              <p:nvPr/>
            </p:nvSpPr>
            <p:spPr>
              <a:xfrm>
                <a:off x="7285656" y="3782644"/>
                <a:ext cx="213265" cy="213265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Textfeld 24"/>
              <p:cNvSpPr txBox="1"/>
              <p:nvPr/>
            </p:nvSpPr>
            <p:spPr>
              <a:xfrm>
                <a:off x="7179388" y="3194531"/>
                <a:ext cx="515865" cy="508303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dirty="0" smtClean="0">
                    <a:solidFill>
                      <a:schemeClr val="bg1"/>
                    </a:solidFill>
                  </a:rPr>
                  <a:t>Z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7" name="Textfeld 11"/>
            <p:cNvSpPr txBox="1"/>
            <p:nvPr/>
          </p:nvSpPr>
          <p:spPr>
            <a:xfrm>
              <a:off x="5575362" y="1043797"/>
              <a:ext cx="1551181" cy="307777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en-US" sz="1400" dirty="0" smtClean="0"/>
                <a:t>Recombination</a:t>
              </a:r>
              <a:endParaRPr lang="en-US" sz="1400" dirty="0"/>
            </a:p>
          </p:txBody>
        </p:sp>
        <p:sp>
          <p:nvSpPr>
            <p:cNvPr id="18" name="Ellipse 14"/>
            <p:cNvSpPr/>
            <p:nvPr/>
          </p:nvSpPr>
          <p:spPr>
            <a:xfrm>
              <a:off x="7126543" y="1300370"/>
              <a:ext cx="154958" cy="15495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0" name="Content Placeholder 15"/>
          <p:cNvSpPr txBox="1">
            <a:spLocks/>
          </p:cNvSpPr>
          <p:nvPr/>
        </p:nvSpPr>
        <p:spPr>
          <a:xfrm>
            <a:off x="320040" y="1088135"/>
            <a:ext cx="5893139" cy="21873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Krygier et al</a:t>
            </a:r>
            <a:r>
              <a:rPr lang="en-US" sz="1600" dirty="0" smtClean="0">
                <a:solidFill>
                  <a:schemeClr val="tx1"/>
                </a:solidFill>
              </a:rPr>
              <a:t>. [4] reported </a:t>
            </a:r>
            <a:r>
              <a:rPr lang="en-US" sz="1600" dirty="0">
                <a:solidFill>
                  <a:schemeClr val="tx1"/>
                </a:solidFill>
              </a:rPr>
              <a:t>on strong recombination spectra from hydrogen-like </a:t>
            </a:r>
            <a:r>
              <a:rPr lang="en-US" sz="1600" dirty="0" err="1">
                <a:solidFill>
                  <a:schemeClr val="tx1"/>
                </a:solidFill>
              </a:rPr>
              <a:t>Ti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smtClean="0">
                <a:solidFill>
                  <a:schemeClr val="tx1"/>
                </a:solidFill>
              </a:rPr>
              <a:t>(at NIF)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Adaption to PHELIX parameters and for XANES spectroscopy of Al (Al K-edge at 1560 eV)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Test </a:t>
            </a:r>
            <a:r>
              <a:rPr lang="en-US" sz="1600" dirty="0">
                <a:solidFill>
                  <a:schemeClr val="tx1"/>
                </a:solidFill>
              </a:rPr>
              <a:t>T</a:t>
            </a:r>
            <a:r>
              <a:rPr lang="en-US" sz="1600" dirty="0" smtClean="0">
                <a:solidFill>
                  <a:schemeClr val="tx1"/>
                </a:solidFill>
              </a:rPr>
              <a:t>eflon C</a:t>
            </a:r>
            <a:r>
              <a:rPr lang="en-US" sz="1600" baseline="-25000" dirty="0" smtClean="0">
                <a:solidFill>
                  <a:schemeClr val="tx1"/>
                </a:solidFill>
              </a:rPr>
              <a:t>2</a:t>
            </a:r>
            <a:r>
              <a:rPr lang="en-US" sz="1600" dirty="0" smtClean="0">
                <a:solidFill>
                  <a:schemeClr val="tx1"/>
                </a:solidFill>
              </a:rPr>
              <a:t>F</a:t>
            </a:r>
            <a:r>
              <a:rPr lang="en-US" sz="1600" baseline="-25000" dirty="0" smtClean="0">
                <a:solidFill>
                  <a:schemeClr val="tx1"/>
                </a:solidFill>
              </a:rPr>
              <a:t>4</a:t>
            </a:r>
            <a:r>
              <a:rPr lang="en-US" sz="1600" dirty="0" smtClean="0">
                <a:solidFill>
                  <a:schemeClr val="tx1"/>
                </a:solidFill>
              </a:rPr>
              <a:t> as laser target → F plasma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Granted PHELIX beam time for 2023 (in cooperation with Peking University, IMP/CAS Lanzhou and </a:t>
            </a:r>
            <a:r>
              <a:rPr lang="en-US" sz="1600" dirty="0">
                <a:solidFill>
                  <a:schemeClr val="tx1"/>
                </a:solidFill>
              </a:rPr>
              <a:t>Xi'an </a:t>
            </a:r>
            <a:r>
              <a:rPr lang="en-US" sz="1600" dirty="0" err="1">
                <a:solidFill>
                  <a:schemeClr val="tx1"/>
                </a:solidFill>
              </a:rPr>
              <a:t>JiaoTong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smtClean="0">
                <a:solidFill>
                  <a:schemeClr val="tx1"/>
                </a:solidFill>
              </a:rPr>
              <a:t>University)</a:t>
            </a:r>
          </a:p>
          <a:p>
            <a:pPr marL="0" indent="0">
              <a:buFont typeface="Wingdings" charset="2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217072" y="2338675"/>
            <a:ext cx="1402948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r>
              <a:rPr lang="en-US" sz="1600" dirty="0" smtClean="0"/>
              <a:t>E = E</a:t>
            </a:r>
            <a:r>
              <a:rPr lang="en-US" sz="1600" baseline="-25000" dirty="0" smtClean="0"/>
              <a:t>kin</a:t>
            </a:r>
            <a:r>
              <a:rPr lang="en-US" sz="1600" dirty="0" smtClean="0"/>
              <a:t> + E</a:t>
            </a:r>
            <a:r>
              <a:rPr lang="en-US" sz="1600" baseline="-25000" dirty="0" smtClean="0"/>
              <a:t>b</a:t>
            </a:r>
            <a:r>
              <a:rPr lang="en-US" sz="1600" dirty="0" smtClean="0"/>
              <a:t>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566921" y="1516519"/>
            <a:ext cx="320922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600" dirty="0" smtClean="0"/>
              <a:t>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432125" y="985420"/>
            <a:ext cx="495649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r>
              <a:rPr lang="en-US" sz="1600" dirty="0" smtClean="0"/>
              <a:t>E</a:t>
            </a:r>
            <a:r>
              <a:rPr lang="en-US" sz="1600" baseline="-25000" dirty="0" smtClean="0"/>
              <a:t>kin</a:t>
            </a:r>
            <a:endParaRPr lang="en-US" sz="1600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7453347" y="1402255"/>
            <a:ext cx="211596" cy="246221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wrap="none" lIns="0" tIns="0" rIns="0" bIns="0" rtlCol="0" anchor="t">
            <a:spAutoFit/>
          </a:bodyPr>
          <a:lstStyle/>
          <a:p>
            <a:r>
              <a:rPr lang="en-US" sz="1600" dirty="0" smtClean="0"/>
              <a:t>E</a:t>
            </a:r>
            <a:r>
              <a:rPr lang="en-US" sz="1600" baseline="-25000" dirty="0" smtClean="0"/>
              <a:t>b</a:t>
            </a:r>
            <a:endParaRPr lang="en-US" sz="1600" dirty="0" smtClean="0"/>
          </a:p>
        </p:txBody>
      </p:sp>
      <p:pic>
        <p:nvPicPr>
          <p:cNvPr id="10" name="Grafik 12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74938" y="3102683"/>
            <a:ext cx="2872244" cy="1808810"/>
          </a:xfrm>
          <a:prstGeom prst="rect">
            <a:avLst/>
          </a:prstGeom>
          <a:noFill/>
        </p:spPr>
      </p:pic>
      <p:grpSp>
        <p:nvGrpSpPr>
          <p:cNvPr id="55" name="Group 54" hidden="1"/>
          <p:cNvGrpSpPr/>
          <p:nvPr/>
        </p:nvGrpSpPr>
        <p:grpSpPr>
          <a:xfrm>
            <a:off x="7900176" y="2492953"/>
            <a:ext cx="1194796" cy="1028749"/>
            <a:chOff x="5295491" y="3173146"/>
            <a:chExt cx="1194796" cy="1028749"/>
          </a:xfrm>
        </p:grpSpPr>
        <p:sp>
          <p:nvSpPr>
            <p:cNvPr id="32" name="Rechteck 151"/>
            <p:cNvSpPr/>
            <p:nvPr/>
          </p:nvSpPr>
          <p:spPr>
            <a:xfrm>
              <a:off x="5367503" y="3173146"/>
              <a:ext cx="1110832" cy="102874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Textfeld 157"/>
            <p:cNvSpPr txBox="1"/>
            <p:nvPr/>
          </p:nvSpPr>
          <p:spPr>
            <a:xfrm>
              <a:off x="5295491" y="3183572"/>
              <a:ext cx="57259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u="none" strike="noStrike" kern="0" cap="none" spc="0" normalizeH="0" baseline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T</a:t>
              </a:r>
              <a:r>
                <a:rPr kumimoji="0" lang="en-US" sz="1000" b="0" i="0" u="none" strike="noStrike" kern="0" cap="none" spc="0" normalizeH="0" baseline="-2500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</a:t>
              </a:r>
              <a:r>
                <a:rPr kumimoji="0" lang="en-US" sz="1000" b="0" i="0" u="none" strike="noStrike" kern="0" cap="none" spc="0" normalizeH="0" baseline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 [eV]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764481" y="3185099"/>
              <a:ext cx="325730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bb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007078" y="3188087"/>
              <a:ext cx="290464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fb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6235089" y="3191435"/>
              <a:ext cx="255198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ff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67503" y="3401440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100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381313" y="3582583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200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381313" y="3766704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300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377680" y="3955674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400</a:t>
              </a:r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5860794" y="3524550"/>
              <a:ext cx="133018" cy="0"/>
            </a:xfrm>
            <a:prstGeom prst="line">
              <a:avLst/>
            </a:prstGeom>
            <a:ln>
              <a:solidFill>
                <a:srgbClr val="1F77B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6073988" y="3524550"/>
              <a:ext cx="182880" cy="0"/>
            </a:xfrm>
            <a:prstGeom prst="line">
              <a:avLst/>
            </a:prstGeom>
            <a:ln>
              <a:solidFill>
                <a:srgbClr val="1F77B4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6307610" y="3524550"/>
              <a:ext cx="133018" cy="0"/>
            </a:xfrm>
            <a:prstGeom prst="line">
              <a:avLst/>
            </a:prstGeom>
            <a:ln>
              <a:solidFill>
                <a:srgbClr val="1F77B4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5860794" y="3708364"/>
              <a:ext cx="133018" cy="0"/>
            </a:xfrm>
            <a:prstGeom prst="line">
              <a:avLst/>
            </a:prstGeom>
            <a:ln>
              <a:solidFill>
                <a:srgbClr val="FF7F0E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6073988" y="3708364"/>
              <a:ext cx="182880" cy="0"/>
            </a:xfrm>
            <a:prstGeom prst="line">
              <a:avLst/>
            </a:prstGeom>
            <a:ln>
              <a:solidFill>
                <a:srgbClr val="FF7F0E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6307610" y="3708364"/>
              <a:ext cx="133018" cy="0"/>
            </a:xfrm>
            <a:prstGeom prst="line">
              <a:avLst/>
            </a:prstGeom>
            <a:ln>
              <a:solidFill>
                <a:srgbClr val="FF7F0E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5860794" y="3884633"/>
              <a:ext cx="133018" cy="0"/>
            </a:xfrm>
            <a:prstGeom prst="line">
              <a:avLst/>
            </a:prstGeom>
            <a:ln>
              <a:solidFill>
                <a:srgbClr val="2CA02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6073988" y="3884633"/>
              <a:ext cx="182880" cy="0"/>
            </a:xfrm>
            <a:prstGeom prst="line">
              <a:avLst/>
            </a:prstGeom>
            <a:ln>
              <a:solidFill>
                <a:srgbClr val="2CA02C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6307610" y="3884633"/>
              <a:ext cx="133018" cy="0"/>
            </a:xfrm>
            <a:prstGeom prst="line">
              <a:avLst/>
            </a:prstGeom>
            <a:ln>
              <a:solidFill>
                <a:srgbClr val="2CA02C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5860794" y="4084845"/>
              <a:ext cx="133018" cy="0"/>
            </a:xfrm>
            <a:prstGeom prst="line">
              <a:avLst/>
            </a:prstGeom>
            <a:ln>
              <a:solidFill>
                <a:srgbClr val="D6272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6073988" y="4084845"/>
              <a:ext cx="182880" cy="0"/>
            </a:xfrm>
            <a:prstGeom prst="line">
              <a:avLst/>
            </a:prstGeom>
            <a:ln>
              <a:solidFill>
                <a:srgbClr val="D62728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6307610" y="4084845"/>
              <a:ext cx="133018" cy="0"/>
            </a:xfrm>
            <a:prstGeom prst="line">
              <a:avLst/>
            </a:prstGeom>
            <a:ln>
              <a:solidFill>
                <a:srgbClr val="D62728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TextBox 56"/>
          <p:cNvSpPr txBox="1"/>
          <p:nvPr/>
        </p:nvSpPr>
        <p:spPr>
          <a:xfrm>
            <a:off x="6634144" y="2757800"/>
            <a:ext cx="2568804" cy="40011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sz="1000" dirty="0" smtClean="0"/>
              <a:t>Simulated (FLYCK) Spectra of F plasma (T</a:t>
            </a:r>
            <a:r>
              <a:rPr lang="en-US" sz="1000" baseline="-25000" dirty="0" smtClean="0"/>
              <a:t>e</a:t>
            </a:r>
            <a:r>
              <a:rPr lang="en-US" sz="1000" dirty="0" smtClean="0"/>
              <a:t> = 300 eV)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320040" y="4699039"/>
            <a:ext cx="2410817" cy="21544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[4]: </a:t>
            </a:r>
            <a:r>
              <a:rPr lang="en-US" sz="8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Krygier</a:t>
            </a:r>
            <a:r>
              <a:rPr 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et al. (2020), Appl. Phys. Lett. </a:t>
            </a:r>
            <a:r>
              <a:rPr lang="en-US" sz="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117</a:t>
            </a:r>
            <a:endParaRPr lang="en-US" sz="8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186196" y="3099216"/>
            <a:ext cx="410690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600" dirty="0" smtClean="0"/>
              <a:t>H</a:t>
            </a:r>
            <a:r>
              <a:rPr lang="en-US" baseline="-25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γ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>
            <a:off x="7069160" y="3256915"/>
            <a:ext cx="1828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8093422" y="3890827"/>
            <a:ext cx="744114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Al K-edge</a:t>
            </a:r>
          </a:p>
        </p:txBody>
      </p:sp>
      <p:sp>
        <p:nvSpPr>
          <p:cNvPr id="56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742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/>
      <p:bldP spid="59" grpId="0"/>
      <p:bldP spid="6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nhaltsplatzhalt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080" y="3687636"/>
            <a:ext cx="2385854" cy="12602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5132198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</a:rPr>
              <a:t>Summary</a:t>
            </a:r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76213" y="1085183"/>
            <a:ext cx="4464367" cy="193489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Diagnostic </a:t>
            </a:r>
            <a:r>
              <a:rPr lang="en-US" sz="1600" dirty="0">
                <a:solidFill>
                  <a:srgbClr val="000000"/>
                </a:solidFill>
              </a:rPr>
              <a:t>M</a:t>
            </a:r>
            <a:r>
              <a:rPr lang="en-US" sz="1600" dirty="0" smtClean="0">
                <a:solidFill>
                  <a:srgbClr val="000000"/>
                </a:solidFill>
              </a:rPr>
              <a:t>ethods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diffraction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radiography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absorption spectroscopy, e.g. X-ray absorption near edge structure (XANES)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30337" y="1323017"/>
            <a:ext cx="3165310" cy="72718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Line emission from x-ray source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830337" y="1776488"/>
            <a:ext cx="3165310" cy="747637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 dirty="0" smtClean="0">
              <a:solidFill>
                <a:schemeClr val="tx1"/>
              </a:solidFill>
            </a:endParaRP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Spectrally broad x-ray source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176213" y="2605088"/>
            <a:ext cx="882491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 txBox="1">
            <a:spLocks/>
          </p:cNvSpPr>
          <p:nvPr/>
        </p:nvSpPr>
        <p:spPr>
          <a:xfrm>
            <a:off x="179129" y="2684690"/>
            <a:ext cx="3861382" cy="193489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Line Emission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Need for higher photon energies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Tested coated targets to produce fast electrons via TPD</a:t>
            </a:r>
          </a:p>
          <a:p>
            <a:endParaRPr lang="en-US" sz="1600" dirty="0" smtClean="0">
              <a:solidFill>
                <a:srgbClr val="0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47860" y="4068768"/>
            <a:ext cx="1591563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Further Investigation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I vs. d necessary </a:t>
            </a: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4572297" y="2694913"/>
            <a:ext cx="4524999" cy="193489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Spectrally broad x-ray source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Need for real (no quasi) continuum emission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Recombination spectra to be tested 2023</a:t>
            </a:r>
          </a:p>
          <a:p>
            <a:endParaRPr lang="en-US" sz="1600" dirty="0" smtClean="0">
              <a:solidFill>
                <a:srgbClr val="000000"/>
              </a:solidFill>
            </a:endParaRPr>
          </a:p>
        </p:txBody>
      </p:sp>
      <p:pic>
        <p:nvPicPr>
          <p:cNvPr id="21" name="Grafik 12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89638" y="3587800"/>
            <a:ext cx="2141614" cy="1348692"/>
          </a:xfrm>
          <a:prstGeom prst="rect">
            <a:avLst/>
          </a:prstGeom>
          <a:noFill/>
        </p:spPr>
      </p:pic>
      <p:grpSp>
        <p:nvGrpSpPr>
          <p:cNvPr id="37" name="Group 36" hidden="1"/>
          <p:cNvGrpSpPr/>
          <p:nvPr/>
        </p:nvGrpSpPr>
        <p:grpSpPr>
          <a:xfrm>
            <a:off x="2759240" y="778624"/>
            <a:ext cx="2939574" cy="1254768"/>
            <a:chOff x="2895599" y="3276616"/>
            <a:chExt cx="3573781" cy="1525481"/>
          </a:xfrm>
        </p:grpSpPr>
        <p:grpSp>
          <p:nvGrpSpPr>
            <p:cNvPr id="38" name="Group 37"/>
            <p:cNvGrpSpPr/>
            <p:nvPr/>
          </p:nvGrpSpPr>
          <p:grpSpPr>
            <a:xfrm>
              <a:off x="2895599" y="3276616"/>
              <a:ext cx="3573781" cy="1441727"/>
              <a:chOff x="5362765" y="3022552"/>
              <a:chExt cx="3573781" cy="1881502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5362765" y="3022552"/>
                <a:ext cx="3573781" cy="18815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 rot="5400000">
                <a:off x="6257578" y="4027892"/>
                <a:ext cx="1471197" cy="126292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cxnSp>
            <p:nvCxnSpPr>
              <p:cNvPr id="50" name="Straight Connector 49"/>
              <p:cNvCxnSpPr/>
              <p:nvPr/>
            </p:nvCxnSpPr>
            <p:spPr>
              <a:xfrm flipH="1">
                <a:off x="6993177" y="3671647"/>
                <a:ext cx="1" cy="85971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5990980" y="3812952"/>
                <a:ext cx="0" cy="44621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Pfeil nach rechts 17"/>
              <p:cNvSpPr/>
              <p:nvPr/>
            </p:nvSpPr>
            <p:spPr>
              <a:xfrm>
                <a:off x="5496895" y="3844924"/>
                <a:ext cx="494085" cy="414239"/>
              </a:xfrm>
              <a:prstGeom prst="rightArrow">
                <a:avLst/>
              </a:prstGeom>
              <a:solidFill>
                <a:srgbClr val="00FF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de-DE" dirty="0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7889672" y="3702168"/>
                <a:ext cx="940037" cy="652964"/>
              </a:xfrm>
              <a:prstGeom prst="rect">
                <a:avLst/>
              </a:prstGeom>
              <a:solidFill>
                <a:srgbClr val="FDBB63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 smtClean="0"/>
                  <a:t>Detector</a:t>
                </a:r>
                <a:endParaRPr lang="en-US" sz="1200" dirty="0"/>
              </a:p>
            </p:txBody>
          </p:sp>
        </p:grpSp>
        <p:pic>
          <p:nvPicPr>
            <p:cNvPr id="39" name="Grafik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29595" y="3926313"/>
              <a:ext cx="770115" cy="259106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3659103" y="3646326"/>
              <a:ext cx="803759" cy="336761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X-rays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949115" y="3649314"/>
              <a:ext cx="74774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FF00"/>
                  </a:solidFill>
                </a:rPr>
                <a:t>Laser</a:t>
              </a:r>
              <a:endParaRPr lang="en-US" sz="1200" dirty="0" smtClean="0">
                <a:solidFill>
                  <a:srgbClr val="00FF00"/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899660" y="4432765"/>
              <a:ext cx="693420" cy="369332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endParaRPr lang="en-US" dirty="0" smtClean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162122" y="3279733"/>
              <a:ext cx="112932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70C0"/>
                  </a:solidFill>
                </a:rPr>
                <a:t>Ion beam</a:t>
              </a:r>
              <a:endParaRPr lang="en-US" sz="1200" dirty="0" smtClean="0">
                <a:solidFill>
                  <a:srgbClr val="0070C0"/>
                </a:solidFill>
              </a:endParaRPr>
            </a:p>
          </p:txBody>
        </p:sp>
        <p:pic>
          <p:nvPicPr>
            <p:cNvPr id="44" name="Grafik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1189395">
              <a:off x="4667895" y="3830384"/>
              <a:ext cx="574400" cy="259106"/>
            </a:xfrm>
            <a:prstGeom prst="rect">
              <a:avLst/>
            </a:prstGeom>
          </p:spPr>
        </p:pic>
        <p:pic>
          <p:nvPicPr>
            <p:cNvPr id="45" name="Grafik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28427">
              <a:off x="4597312" y="4043336"/>
              <a:ext cx="770115" cy="259106"/>
            </a:xfrm>
            <a:prstGeom prst="rect">
              <a:avLst/>
            </a:prstGeom>
          </p:spPr>
        </p:pic>
        <p:sp>
          <p:nvSpPr>
            <p:cNvPr id="46" name="TextBox 45"/>
            <p:cNvSpPr txBox="1"/>
            <p:nvPr/>
          </p:nvSpPr>
          <p:spPr>
            <a:xfrm>
              <a:off x="3256552" y="4213648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target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179408" y="4366049"/>
              <a:ext cx="884564" cy="336761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/>
                <a:t>sample</a:t>
              </a:r>
              <a:endParaRPr lang="en-US" sz="1200" dirty="0" smtClean="0"/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5007990" y="3889885"/>
            <a:ext cx="1381648" cy="55399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sz="1000" dirty="0" smtClean="0"/>
              <a:t>Simulated (FLYCK) Spectra of F plasma (T</a:t>
            </a:r>
            <a:r>
              <a:rPr lang="en-US" sz="1000" baseline="-25000" dirty="0" smtClean="0"/>
              <a:t>e</a:t>
            </a:r>
            <a:r>
              <a:rPr lang="en-US" sz="1000" dirty="0" smtClean="0"/>
              <a:t> = 300 eV)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069160" y="3626128"/>
            <a:ext cx="320922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H</a:t>
            </a:r>
            <a:r>
              <a:rPr lang="en-US" sz="1000" baseline="-25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γ</a:t>
            </a:r>
          </a:p>
        </p:txBody>
      </p:sp>
      <p:cxnSp>
        <p:nvCxnSpPr>
          <p:cNvPr id="56" name="Straight Arrow Connector 55"/>
          <p:cNvCxnSpPr/>
          <p:nvPr/>
        </p:nvCxnSpPr>
        <p:spPr>
          <a:xfrm flipH="1">
            <a:off x="6963461" y="3739712"/>
            <a:ext cx="18282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7688497" y="4206109"/>
            <a:ext cx="638316" cy="21544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800" dirty="0" smtClean="0"/>
              <a:t>Al K-edge</a:t>
            </a:r>
          </a:p>
        </p:txBody>
      </p:sp>
      <p:sp>
        <p:nvSpPr>
          <p:cNvPr id="58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3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54" grpId="0"/>
      <p:bldP spid="55" grpId="0"/>
      <p:bldP spid="5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5132198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</a:rPr>
              <a:t>Acknowledgements</a:t>
            </a:r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76213" y="1085183"/>
            <a:ext cx="8420176" cy="193489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de-DE" sz="1600" dirty="0" err="1" smtClean="0">
                <a:solidFill>
                  <a:srgbClr val="000000"/>
                </a:solidFill>
              </a:rPr>
              <a:t>Thanks</a:t>
            </a:r>
            <a:r>
              <a:rPr lang="de-DE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to</a:t>
            </a:r>
            <a:endParaRPr lang="de-DE" sz="1600" dirty="0">
              <a:solidFill>
                <a:srgbClr val="000000"/>
              </a:solidFill>
            </a:endParaRPr>
          </a:p>
          <a:p>
            <a:r>
              <a:rPr lang="de-DE" sz="1600" dirty="0" smtClean="0">
                <a:solidFill>
                  <a:srgbClr val="000000"/>
                </a:solidFill>
              </a:rPr>
              <a:t>P. Neumayer, V. Bagnoud, </a:t>
            </a:r>
            <a:r>
              <a:rPr lang="de-DE" sz="1600" dirty="0" err="1" smtClean="0">
                <a:solidFill>
                  <a:srgbClr val="000000"/>
                </a:solidFill>
              </a:rPr>
              <a:t>Zs</a:t>
            </a:r>
            <a:r>
              <a:rPr lang="de-DE" sz="1600" dirty="0" smtClean="0">
                <a:solidFill>
                  <a:srgbClr val="000000"/>
                </a:solidFill>
              </a:rPr>
              <a:t>. Major, X. Yu, S. Zähter</a:t>
            </a:r>
          </a:p>
          <a:p>
            <a:endParaRPr lang="de-DE" sz="1600" dirty="0">
              <a:solidFill>
                <a:srgbClr val="000000"/>
              </a:solidFill>
            </a:endParaRPr>
          </a:p>
          <a:p>
            <a:r>
              <a:rPr lang="de-DE" sz="1600" dirty="0" smtClean="0">
                <a:solidFill>
                  <a:srgbClr val="000000"/>
                </a:solidFill>
              </a:rPr>
              <a:t>S. </a:t>
            </a:r>
            <a:r>
              <a:rPr lang="de-DE" sz="1600" dirty="0" err="1" smtClean="0">
                <a:solidFill>
                  <a:srgbClr val="000000"/>
                </a:solidFill>
              </a:rPr>
              <a:t>LePape</a:t>
            </a:r>
            <a:endParaRPr lang="de-DE" sz="1600" dirty="0" smtClean="0">
              <a:solidFill>
                <a:srgbClr val="000000"/>
              </a:solidFill>
            </a:endParaRPr>
          </a:p>
          <a:p>
            <a:endParaRPr lang="de-DE" sz="1600" dirty="0">
              <a:solidFill>
                <a:srgbClr val="000000"/>
              </a:solidFill>
            </a:endParaRPr>
          </a:p>
          <a:p>
            <a:r>
              <a:rPr lang="de-DE" sz="1600" dirty="0" smtClean="0">
                <a:solidFill>
                  <a:srgbClr val="000000"/>
                </a:solidFill>
              </a:rPr>
              <a:t>The PHELIX </a:t>
            </a:r>
            <a:r>
              <a:rPr lang="de-DE" sz="1600" dirty="0" err="1" smtClean="0">
                <a:solidFill>
                  <a:srgbClr val="000000"/>
                </a:solidFill>
              </a:rPr>
              <a:t>team</a:t>
            </a:r>
            <a:endParaRPr lang="en-US" sz="1600" dirty="0">
              <a:solidFill>
                <a:srgbClr val="000000"/>
              </a:solidFill>
            </a:endParaRPr>
          </a:p>
        </p:txBody>
      </p:sp>
      <p:grpSp>
        <p:nvGrpSpPr>
          <p:cNvPr id="37" name="Group 36" hidden="1"/>
          <p:cNvGrpSpPr/>
          <p:nvPr/>
        </p:nvGrpSpPr>
        <p:grpSpPr>
          <a:xfrm>
            <a:off x="2759240" y="778624"/>
            <a:ext cx="2939574" cy="1254768"/>
            <a:chOff x="2895599" y="3276616"/>
            <a:chExt cx="3573781" cy="1525481"/>
          </a:xfrm>
        </p:grpSpPr>
        <p:grpSp>
          <p:nvGrpSpPr>
            <p:cNvPr id="38" name="Group 37"/>
            <p:cNvGrpSpPr/>
            <p:nvPr/>
          </p:nvGrpSpPr>
          <p:grpSpPr>
            <a:xfrm>
              <a:off x="2895599" y="3276616"/>
              <a:ext cx="3573781" cy="1441727"/>
              <a:chOff x="5362765" y="3022552"/>
              <a:chExt cx="3573781" cy="1881502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5362765" y="3022552"/>
                <a:ext cx="3573781" cy="18815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 rot="5400000">
                <a:off x="6257578" y="4027892"/>
                <a:ext cx="1471197" cy="126292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cxnSp>
            <p:nvCxnSpPr>
              <p:cNvPr id="50" name="Straight Connector 49"/>
              <p:cNvCxnSpPr/>
              <p:nvPr/>
            </p:nvCxnSpPr>
            <p:spPr>
              <a:xfrm flipH="1">
                <a:off x="6993177" y="3671647"/>
                <a:ext cx="1" cy="85971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5990980" y="3812952"/>
                <a:ext cx="0" cy="44621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Pfeil nach rechts 17"/>
              <p:cNvSpPr/>
              <p:nvPr/>
            </p:nvSpPr>
            <p:spPr>
              <a:xfrm>
                <a:off x="5496895" y="3844924"/>
                <a:ext cx="494085" cy="414239"/>
              </a:xfrm>
              <a:prstGeom prst="rightArrow">
                <a:avLst/>
              </a:prstGeom>
              <a:solidFill>
                <a:srgbClr val="00FF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de-DE" dirty="0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7889672" y="3702168"/>
                <a:ext cx="940037" cy="652964"/>
              </a:xfrm>
              <a:prstGeom prst="rect">
                <a:avLst/>
              </a:prstGeom>
              <a:solidFill>
                <a:srgbClr val="FDBB63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 smtClean="0"/>
                  <a:t>Detector</a:t>
                </a:r>
                <a:endParaRPr lang="en-US" sz="1200" dirty="0"/>
              </a:p>
            </p:txBody>
          </p:sp>
        </p:grpSp>
        <p:pic>
          <p:nvPicPr>
            <p:cNvPr id="39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29595" y="3926313"/>
              <a:ext cx="770115" cy="259106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3659103" y="3646326"/>
              <a:ext cx="803759" cy="336761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X-rays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949115" y="3649314"/>
              <a:ext cx="74774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FF00"/>
                  </a:solidFill>
                </a:rPr>
                <a:t>Laser</a:t>
              </a:r>
              <a:endParaRPr lang="en-US" sz="1200" dirty="0" smtClean="0">
                <a:solidFill>
                  <a:srgbClr val="00FF00"/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899660" y="4432765"/>
              <a:ext cx="693420" cy="369332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endParaRPr lang="en-US" dirty="0" smtClean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162122" y="3279733"/>
              <a:ext cx="112932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70C0"/>
                  </a:solidFill>
                </a:rPr>
                <a:t>Ion beam</a:t>
              </a:r>
              <a:endParaRPr lang="en-US" sz="1200" dirty="0" smtClean="0">
                <a:solidFill>
                  <a:srgbClr val="0070C0"/>
                </a:solidFill>
              </a:endParaRPr>
            </a:p>
          </p:txBody>
        </p:sp>
        <p:pic>
          <p:nvPicPr>
            <p:cNvPr id="44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189395">
              <a:off x="4667895" y="3830384"/>
              <a:ext cx="574400" cy="259106"/>
            </a:xfrm>
            <a:prstGeom prst="rect">
              <a:avLst/>
            </a:prstGeom>
          </p:spPr>
        </p:pic>
        <p:pic>
          <p:nvPicPr>
            <p:cNvPr id="45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28427">
              <a:off x="4597312" y="4043336"/>
              <a:ext cx="770115" cy="259106"/>
            </a:xfrm>
            <a:prstGeom prst="rect">
              <a:avLst/>
            </a:prstGeom>
          </p:spPr>
        </p:pic>
        <p:sp>
          <p:nvSpPr>
            <p:cNvPr id="46" name="TextBox 45"/>
            <p:cNvSpPr txBox="1"/>
            <p:nvPr/>
          </p:nvSpPr>
          <p:spPr>
            <a:xfrm>
              <a:off x="3256552" y="4213648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target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179408" y="4366049"/>
              <a:ext cx="884564" cy="336761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/>
                <a:t>sample</a:t>
              </a:r>
              <a:endParaRPr lang="en-US" sz="1200" dirty="0" smtClean="0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218" y="1301037"/>
            <a:ext cx="1110701" cy="370233"/>
          </a:xfrm>
          <a:prstGeom prst="rect">
            <a:avLst/>
          </a:prstGeom>
        </p:spPr>
      </p:pic>
      <p:pic>
        <p:nvPicPr>
          <p:cNvPr id="58" name="Grafik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007" y="1910896"/>
            <a:ext cx="735943" cy="38592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92" y="3231841"/>
            <a:ext cx="2612076" cy="62623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281" y="2372969"/>
            <a:ext cx="1674573" cy="410139"/>
          </a:xfrm>
          <a:prstGeom prst="rect">
            <a:avLst/>
          </a:prstGeom>
        </p:spPr>
      </p:pic>
      <p:sp>
        <p:nvSpPr>
          <p:cNvPr id="29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433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5132198" cy="590668"/>
          </a:xfrm>
        </p:spPr>
        <p:txBody>
          <a:bodyPr/>
          <a:lstStyle/>
          <a:p>
            <a:r>
              <a:rPr lang="de-DE" dirty="0" smtClean="0">
                <a:solidFill>
                  <a:srgbClr val="000000"/>
                </a:solidFill>
                <a:latin typeface="+mj-lt"/>
              </a:rPr>
              <a:t>Line Emission in TPD Experiment</a:t>
            </a:r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grpSp>
        <p:nvGrpSpPr>
          <p:cNvPr id="37" name="Group 36" hidden="1"/>
          <p:cNvGrpSpPr/>
          <p:nvPr/>
        </p:nvGrpSpPr>
        <p:grpSpPr>
          <a:xfrm>
            <a:off x="2759240" y="778624"/>
            <a:ext cx="2939574" cy="1254768"/>
            <a:chOff x="2895599" y="3276616"/>
            <a:chExt cx="3573781" cy="1525481"/>
          </a:xfrm>
        </p:grpSpPr>
        <p:grpSp>
          <p:nvGrpSpPr>
            <p:cNvPr id="38" name="Group 37"/>
            <p:cNvGrpSpPr/>
            <p:nvPr/>
          </p:nvGrpSpPr>
          <p:grpSpPr>
            <a:xfrm>
              <a:off x="2895599" y="3276616"/>
              <a:ext cx="3573781" cy="1441727"/>
              <a:chOff x="5362765" y="3022552"/>
              <a:chExt cx="3573781" cy="1881502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5362765" y="3022552"/>
                <a:ext cx="3573781" cy="18815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 rot="5400000">
                <a:off x="6257578" y="4027892"/>
                <a:ext cx="1471197" cy="126292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cxnSp>
            <p:nvCxnSpPr>
              <p:cNvPr id="50" name="Straight Connector 49"/>
              <p:cNvCxnSpPr/>
              <p:nvPr/>
            </p:nvCxnSpPr>
            <p:spPr>
              <a:xfrm flipH="1">
                <a:off x="6993177" y="3671647"/>
                <a:ext cx="1" cy="85971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5990980" y="3812952"/>
                <a:ext cx="0" cy="44621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Pfeil nach rechts 17"/>
              <p:cNvSpPr/>
              <p:nvPr/>
            </p:nvSpPr>
            <p:spPr>
              <a:xfrm>
                <a:off x="5496895" y="3844924"/>
                <a:ext cx="494085" cy="414239"/>
              </a:xfrm>
              <a:prstGeom prst="rightArrow">
                <a:avLst/>
              </a:prstGeom>
              <a:solidFill>
                <a:srgbClr val="00FF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de-DE" dirty="0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7889672" y="3702168"/>
                <a:ext cx="940037" cy="652964"/>
              </a:xfrm>
              <a:prstGeom prst="rect">
                <a:avLst/>
              </a:prstGeom>
              <a:solidFill>
                <a:srgbClr val="FDBB63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 smtClean="0"/>
                  <a:t>Detector</a:t>
                </a:r>
                <a:endParaRPr lang="en-US" sz="1200" dirty="0"/>
              </a:p>
            </p:txBody>
          </p:sp>
        </p:grpSp>
        <p:pic>
          <p:nvPicPr>
            <p:cNvPr id="39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29595" y="3926313"/>
              <a:ext cx="770115" cy="259106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3659103" y="3646326"/>
              <a:ext cx="803759" cy="336761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X-rays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949115" y="3649314"/>
              <a:ext cx="74774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FF00"/>
                  </a:solidFill>
                </a:rPr>
                <a:t>Laser</a:t>
              </a:r>
              <a:endParaRPr lang="en-US" sz="1200" dirty="0" smtClean="0">
                <a:solidFill>
                  <a:srgbClr val="00FF00"/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899660" y="4432765"/>
              <a:ext cx="693420" cy="369332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endParaRPr lang="en-US" dirty="0" smtClean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162122" y="3279733"/>
              <a:ext cx="112932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70C0"/>
                  </a:solidFill>
                </a:rPr>
                <a:t>Ion beam</a:t>
              </a:r>
              <a:endParaRPr lang="en-US" sz="1200" dirty="0" smtClean="0">
                <a:solidFill>
                  <a:srgbClr val="0070C0"/>
                </a:solidFill>
              </a:endParaRPr>
            </a:p>
          </p:txBody>
        </p:sp>
        <p:pic>
          <p:nvPicPr>
            <p:cNvPr id="44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189395">
              <a:off x="4667895" y="3830384"/>
              <a:ext cx="574400" cy="259106"/>
            </a:xfrm>
            <a:prstGeom prst="rect">
              <a:avLst/>
            </a:prstGeom>
          </p:spPr>
        </p:pic>
        <p:pic>
          <p:nvPicPr>
            <p:cNvPr id="45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28427">
              <a:off x="4597312" y="4043336"/>
              <a:ext cx="770115" cy="259106"/>
            </a:xfrm>
            <a:prstGeom prst="rect">
              <a:avLst/>
            </a:prstGeom>
          </p:spPr>
        </p:pic>
        <p:sp>
          <p:nvSpPr>
            <p:cNvPr id="46" name="TextBox 45"/>
            <p:cNvSpPr txBox="1"/>
            <p:nvPr/>
          </p:nvSpPr>
          <p:spPr>
            <a:xfrm>
              <a:off x="3256552" y="4213648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target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179408" y="4366049"/>
              <a:ext cx="884564" cy="336761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/>
                <a:t>sample</a:t>
              </a:r>
              <a:endParaRPr lang="en-US" sz="1200" dirty="0" smtClean="0"/>
            </a:p>
          </p:txBody>
        </p:sp>
      </p:grpSp>
      <p:sp>
        <p:nvSpPr>
          <p:cNvPr id="29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  <p:pic>
        <p:nvPicPr>
          <p:cNvPr id="30" name="Grafi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80" y="1968911"/>
            <a:ext cx="2688341" cy="1606299"/>
          </a:xfrm>
          <a:prstGeom prst="rect">
            <a:avLst/>
          </a:prstGeom>
        </p:spPr>
      </p:pic>
      <p:pic>
        <p:nvPicPr>
          <p:cNvPr id="31" name="Grafik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127" y="1910467"/>
            <a:ext cx="2758446" cy="1606299"/>
          </a:xfrm>
          <a:prstGeom prst="rect">
            <a:avLst/>
          </a:prstGeom>
        </p:spPr>
      </p:pic>
      <p:pic>
        <p:nvPicPr>
          <p:cNvPr id="32" name="Grafik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320" y="1968911"/>
            <a:ext cx="2785878" cy="1606299"/>
          </a:xfrm>
          <a:prstGeom prst="rect">
            <a:avLst/>
          </a:prstGeom>
        </p:spPr>
      </p:pic>
      <p:sp>
        <p:nvSpPr>
          <p:cNvPr id="33" name="Textfeld 9"/>
          <p:cNvSpPr txBox="1"/>
          <p:nvPr/>
        </p:nvSpPr>
        <p:spPr>
          <a:xfrm>
            <a:off x="1297506" y="1701862"/>
            <a:ext cx="2688341" cy="21544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800" b="1" dirty="0" smtClean="0"/>
              <a:t>Bare Cu</a:t>
            </a:r>
          </a:p>
        </p:txBody>
      </p:sp>
      <p:sp>
        <p:nvSpPr>
          <p:cNvPr id="34" name="Textfeld 41"/>
          <p:cNvSpPr txBox="1"/>
          <p:nvPr/>
        </p:nvSpPr>
        <p:spPr>
          <a:xfrm>
            <a:off x="4284746" y="1698335"/>
            <a:ext cx="740408" cy="21544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800" b="1" dirty="0" smtClean="0"/>
              <a:t>Bare Mo</a:t>
            </a:r>
          </a:p>
        </p:txBody>
      </p:sp>
      <p:sp>
        <p:nvSpPr>
          <p:cNvPr id="35" name="Textfeld 42"/>
          <p:cNvSpPr txBox="1"/>
          <p:nvPr/>
        </p:nvSpPr>
        <p:spPr>
          <a:xfrm>
            <a:off x="7371553" y="1691229"/>
            <a:ext cx="740408" cy="21544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800" b="1" dirty="0" smtClean="0"/>
              <a:t>Coated Cu</a:t>
            </a:r>
          </a:p>
        </p:txBody>
      </p:sp>
    </p:spTree>
    <p:extLst>
      <p:ext uri="{BB962C8B-B14F-4D97-AF65-F5344CB8AC3E}">
        <p14:creationId xmlns:p14="http://schemas.microsoft.com/office/powerpoint/2010/main" val="3146445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Rectangle 209"/>
          <p:cNvSpPr/>
          <p:nvPr/>
        </p:nvSpPr>
        <p:spPr>
          <a:xfrm>
            <a:off x="2626449" y="1116832"/>
            <a:ext cx="3573781" cy="14417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36" name="Group 235"/>
          <p:cNvGrpSpPr/>
          <p:nvPr/>
        </p:nvGrpSpPr>
        <p:grpSpPr>
          <a:xfrm>
            <a:off x="2679965" y="1486542"/>
            <a:ext cx="1450595" cy="844321"/>
            <a:chOff x="2679965" y="1486542"/>
            <a:chExt cx="1450595" cy="844321"/>
          </a:xfrm>
        </p:grpSpPr>
        <p:cxnSp>
          <p:nvCxnSpPr>
            <p:cNvPr id="213" name="Straight Connector 212"/>
            <p:cNvCxnSpPr/>
            <p:nvPr/>
          </p:nvCxnSpPr>
          <p:spPr>
            <a:xfrm>
              <a:off x="3254664" y="1722487"/>
              <a:ext cx="0" cy="341915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Pfeil nach rechts 17"/>
            <p:cNvSpPr/>
            <p:nvPr/>
          </p:nvSpPr>
          <p:spPr>
            <a:xfrm>
              <a:off x="2760579" y="1746986"/>
              <a:ext cx="494085" cy="317416"/>
            </a:xfrm>
            <a:prstGeom prst="rightArrow">
              <a:avLst/>
            </a:prstGeom>
            <a:solidFill>
              <a:srgbClr val="00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1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0445" y="1766529"/>
              <a:ext cx="770115" cy="259106"/>
            </a:xfrm>
            <a:prstGeom prst="rect">
              <a:avLst/>
            </a:prstGeom>
          </p:spPr>
        </p:pic>
        <p:sp>
          <p:nvSpPr>
            <p:cNvPr id="202" name="TextBox 201"/>
            <p:cNvSpPr txBox="1"/>
            <p:nvPr/>
          </p:nvSpPr>
          <p:spPr>
            <a:xfrm>
              <a:off x="3389955" y="1486542"/>
              <a:ext cx="641083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X-rays</a:t>
              </a:r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679965" y="1489530"/>
              <a:ext cx="74774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FF00"/>
                  </a:solidFill>
                </a:rPr>
                <a:t>Laser</a:t>
              </a:r>
              <a:endParaRPr lang="en-US" sz="1200" dirty="0" smtClean="0">
                <a:solidFill>
                  <a:srgbClr val="00FF00"/>
                </a:solidFill>
              </a:endParaRPr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987402" y="2053864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target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5959683" y="2645612"/>
            <a:ext cx="2278229" cy="2293431"/>
            <a:chOff x="448633" y="3520978"/>
            <a:chExt cx="2654670" cy="2672384"/>
          </a:xfrm>
        </p:grpSpPr>
        <p:pic>
          <p:nvPicPr>
            <p:cNvPr id="54" name="Grafik 5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1475" y="3536344"/>
              <a:ext cx="2621828" cy="2621829"/>
            </a:xfrm>
            <a:prstGeom prst="rect">
              <a:avLst/>
            </a:prstGeom>
          </p:spPr>
        </p:pic>
        <p:sp>
          <p:nvSpPr>
            <p:cNvPr id="55" name="Textfeld 51"/>
            <p:cNvSpPr txBox="1"/>
            <p:nvPr/>
          </p:nvSpPr>
          <p:spPr>
            <a:xfrm>
              <a:off x="448633" y="3520978"/>
              <a:ext cx="1546974" cy="6096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(111)-reflection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(diamond)</a:t>
              </a:r>
            </a:p>
          </p:txBody>
        </p:sp>
        <p:sp>
          <p:nvSpPr>
            <p:cNvPr id="56" name="Textfeld 52"/>
            <p:cNvSpPr txBox="1"/>
            <p:nvPr/>
          </p:nvSpPr>
          <p:spPr>
            <a:xfrm>
              <a:off x="1567552" y="5834730"/>
              <a:ext cx="538322" cy="35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He</a:t>
              </a:r>
              <a:r>
                <a:rPr kumimoji="0" lang="en-US" sz="1400" b="0" i="0" u="none" strike="noStrike" kern="0" cap="none" spc="0" normalizeH="0" baseline="-2500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ymbol" panose="05050102010706020507" pitchFamily="18" charset="2"/>
                </a:rPr>
                <a:t>a</a:t>
              </a:r>
            </a:p>
          </p:txBody>
        </p:sp>
        <p:sp>
          <p:nvSpPr>
            <p:cNvPr id="57" name="Textfeld 53"/>
            <p:cNvSpPr txBox="1"/>
            <p:nvPr/>
          </p:nvSpPr>
          <p:spPr>
            <a:xfrm>
              <a:off x="1976459" y="5830797"/>
              <a:ext cx="527115" cy="35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He</a:t>
              </a:r>
              <a:r>
                <a:rPr kumimoji="0" lang="en-US" sz="1400" b="0" i="0" u="none" strike="noStrike" kern="0" cap="none" spc="0" normalizeH="0" baseline="-2500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ymbol" panose="05050102010706020507" pitchFamily="18" charset="2"/>
                </a:rPr>
                <a:t>b</a:t>
              </a:r>
            </a:p>
          </p:txBody>
        </p:sp>
        <p:sp>
          <p:nvSpPr>
            <p:cNvPr id="58" name="Textfeld 54"/>
            <p:cNvSpPr txBox="1"/>
            <p:nvPr/>
          </p:nvSpPr>
          <p:spPr>
            <a:xfrm>
              <a:off x="2354009" y="5830797"/>
              <a:ext cx="508436" cy="35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He</a:t>
              </a:r>
              <a:r>
                <a:rPr kumimoji="0" lang="en-US" sz="1400" b="0" i="0" u="none" strike="noStrike" kern="0" cap="none" spc="0" normalizeH="0" baseline="-2500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ymbol" panose="05050102010706020507" pitchFamily="18" charset="2"/>
                </a:rPr>
                <a:t>g</a:t>
              </a:r>
            </a:p>
          </p:txBody>
        </p:sp>
        <p:cxnSp>
          <p:nvCxnSpPr>
            <p:cNvPr id="59" name="Gerader Verbinder 55"/>
            <p:cNvCxnSpPr/>
            <p:nvPr/>
          </p:nvCxnSpPr>
          <p:spPr>
            <a:xfrm>
              <a:off x="2354009" y="5790412"/>
              <a:ext cx="89313" cy="99299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  <p:cxnSp>
          <p:nvCxnSpPr>
            <p:cNvPr id="60" name="Gerader Verbinder 56"/>
            <p:cNvCxnSpPr/>
            <p:nvPr/>
          </p:nvCxnSpPr>
          <p:spPr>
            <a:xfrm flipH="1">
              <a:off x="2181696" y="5790412"/>
              <a:ext cx="48385" cy="96305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  <p:cxnSp>
          <p:nvCxnSpPr>
            <p:cNvPr id="61" name="Gerader Verbinder 57"/>
            <p:cNvCxnSpPr/>
            <p:nvPr/>
          </p:nvCxnSpPr>
          <p:spPr>
            <a:xfrm flipH="1">
              <a:off x="1757882" y="5791966"/>
              <a:ext cx="48385" cy="96305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</p:grpSp>
      <p:grpSp>
        <p:nvGrpSpPr>
          <p:cNvPr id="23" name="Group 22"/>
          <p:cNvGrpSpPr/>
          <p:nvPr/>
        </p:nvGrpSpPr>
        <p:grpSpPr>
          <a:xfrm>
            <a:off x="5085924" y="2752671"/>
            <a:ext cx="3808123" cy="2181547"/>
            <a:chOff x="4952567" y="2728856"/>
            <a:chExt cx="3808123" cy="2181547"/>
          </a:xfrm>
        </p:grpSpPr>
        <p:grpSp>
          <p:nvGrpSpPr>
            <p:cNvPr id="20" name="Group 19"/>
            <p:cNvGrpSpPr/>
            <p:nvPr/>
          </p:nvGrpSpPr>
          <p:grpSpPr>
            <a:xfrm>
              <a:off x="4952567" y="2728856"/>
              <a:ext cx="3808123" cy="2181547"/>
              <a:chOff x="4952567" y="2728856"/>
              <a:chExt cx="3808123" cy="2181547"/>
            </a:xfrm>
          </p:grpSpPr>
          <p:pic>
            <p:nvPicPr>
              <p:cNvPr id="70" name="Picture 3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33541" y="2728856"/>
                <a:ext cx="1847851" cy="165586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1" name="Picture 4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102256" y="2728856"/>
                <a:ext cx="1658434" cy="16584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cxnSp>
            <p:nvCxnSpPr>
              <p:cNvPr id="75" name="Gerade Verbindung mit Pfeil 22"/>
              <p:cNvCxnSpPr/>
              <p:nvPr/>
            </p:nvCxnSpPr>
            <p:spPr>
              <a:xfrm flipV="1">
                <a:off x="5466917" y="3620063"/>
                <a:ext cx="295275" cy="88582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mit Pfeil 31"/>
              <p:cNvCxnSpPr/>
              <p:nvPr/>
            </p:nvCxnSpPr>
            <p:spPr>
              <a:xfrm flipH="1" flipV="1">
                <a:off x="6333692" y="3543864"/>
                <a:ext cx="161925" cy="99059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feld 33"/>
              <p:cNvSpPr txBox="1"/>
              <p:nvPr/>
            </p:nvSpPr>
            <p:spPr>
              <a:xfrm>
                <a:off x="4952567" y="4429688"/>
                <a:ext cx="124906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step wedge</a:t>
                </a:r>
              </a:p>
              <a:p>
                <a:r>
                  <a:rPr lang="en-US" sz="1200" dirty="0" smtClean="0"/>
                  <a:t>(polycarbonate)</a:t>
                </a:r>
              </a:p>
            </p:txBody>
          </p:sp>
          <p:sp>
            <p:nvSpPr>
              <p:cNvPr id="78" name="Textfeld 34"/>
              <p:cNvSpPr txBox="1"/>
              <p:nvPr/>
            </p:nvSpPr>
            <p:spPr>
              <a:xfrm>
                <a:off x="6217676" y="4448738"/>
                <a:ext cx="6431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needle</a:t>
                </a:r>
              </a:p>
              <a:p>
                <a:r>
                  <a:rPr lang="en-US" sz="1200" dirty="0" smtClean="0"/>
                  <a:t>(steel)</a:t>
                </a:r>
              </a:p>
            </p:txBody>
          </p:sp>
          <p:sp>
            <p:nvSpPr>
              <p:cNvPr id="79" name="Textfeld 32"/>
              <p:cNvSpPr txBox="1"/>
              <p:nvPr/>
            </p:nvSpPr>
            <p:spPr>
              <a:xfrm>
                <a:off x="5543644" y="2962329"/>
                <a:ext cx="91941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 smtClean="0">
                    <a:solidFill>
                      <a:schemeClr val="bg1"/>
                    </a:solidFill>
                  </a:rPr>
                  <a:t>Test object</a:t>
                </a:r>
              </a:p>
            </p:txBody>
          </p:sp>
          <p:sp>
            <p:nvSpPr>
              <p:cNvPr id="80" name="Textfeld 35"/>
              <p:cNvSpPr txBox="1"/>
              <p:nvPr/>
            </p:nvSpPr>
            <p:spPr>
              <a:xfrm>
                <a:off x="7436374" y="2823829"/>
                <a:ext cx="97494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 smtClean="0"/>
                  <a:t>Radiograph</a:t>
                </a:r>
              </a:p>
            </p:txBody>
          </p:sp>
        </p:grpSp>
        <p:sp>
          <p:nvSpPr>
            <p:cNvPr id="72" name="Rechteck 13"/>
            <p:cNvSpPr/>
            <p:nvPr/>
          </p:nvSpPr>
          <p:spPr>
            <a:xfrm>
              <a:off x="7760473" y="4179388"/>
              <a:ext cx="342000" cy="57150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feld 18"/>
            <p:cNvSpPr txBox="1"/>
            <p:nvPr/>
          </p:nvSpPr>
          <p:spPr>
            <a:xfrm>
              <a:off x="7683697" y="3958618"/>
              <a:ext cx="5261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2mm</a:t>
              </a:r>
              <a:endParaRPr lang="en-US" sz="12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4961282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Line Emission and Spectrally Broad X-Ray Sources for Different Diagnostics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635" y="2673665"/>
            <a:ext cx="4742545" cy="1934891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Various Diagnostic Methods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X-ray diffraction */**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X-ray radiography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X-ray absorption spectroscopy, e.g. X-ray absorption near edge structure (XANES)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…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32" name="TextBox 31" hidden="1"/>
          <p:cNvSpPr txBox="1"/>
          <p:nvPr/>
        </p:nvSpPr>
        <p:spPr>
          <a:xfrm>
            <a:off x="2284668" y="2927178"/>
            <a:ext cx="1913905" cy="52322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de-DE" sz="1400" i="1" dirty="0"/>
              <a:t>→D. </a:t>
            </a:r>
            <a:r>
              <a:rPr lang="de-DE" sz="1400" i="1" dirty="0" smtClean="0"/>
              <a:t>Riley (Monday)</a:t>
            </a:r>
          </a:p>
          <a:p>
            <a:r>
              <a:rPr lang="de-DE" sz="1400" i="1" dirty="0" smtClean="0"/>
              <a:t>→D</a:t>
            </a:r>
            <a:r>
              <a:rPr lang="de-DE" sz="1400" i="1" dirty="0"/>
              <a:t>. Kraus (Monday)</a:t>
            </a:r>
          </a:p>
        </p:txBody>
      </p:sp>
      <p:sp>
        <p:nvSpPr>
          <p:cNvPr id="185" name="Content Placeholder 2"/>
          <p:cNvSpPr txBox="1">
            <a:spLocks/>
          </p:cNvSpPr>
          <p:nvPr/>
        </p:nvSpPr>
        <p:spPr>
          <a:xfrm>
            <a:off x="5296319" y="2651554"/>
            <a:ext cx="2496396" cy="307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dirty="0" smtClean="0">
                <a:solidFill>
                  <a:srgbClr val="000000"/>
                </a:solidFill>
              </a:rPr>
              <a:t>X-ray source demands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199" name="Group 198" hidden="1"/>
          <p:cNvGrpSpPr/>
          <p:nvPr/>
        </p:nvGrpSpPr>
        <p:grpSpPr>
          <a:xfrm>
            <a:off x="5011706" y="2722267"/>
            <a:ext cx="4581948" cy="1901678"/>
            <a:chOff x="5011706" y="2722267"/>
            <a:chExt cx="4581948" cy="1901678"/>
          </a:xfrm>
        </p:grpSpPr>
        <p:grpSp>
          <p:nvGrpSpPr>
            <p:cNvPr id="198" name="Group 197"/>
            <p:cNvGrpSpPr/>
            <p:nvPr/>
          </p:nvGrpSpPr>
          <p:grpSpPr>
            <a:xfrm>
              <a:off x="5011706" y="2722267"/>
              <a:ext cx="4581948" cy="1901678"/>
              <a:chOff x="5011706" y="2722267"/>
              <a:chExt cx="4581948" cy="1901678"/>
            </a:xfrm>
          </p:grpSpPr>
          <p:grpSp>
            <p:nvGrpSpPr>
              <p:cNvPr id="195" name="Group 194"/>
              <p:cNvGrpSpPr/>
              <p:nvPr/>
            </p:nvGrpSpPr>
            <p:grpSpPr>
              <a:xfrm>
                <a:off x="5011706" y="2722267"/>
                <a:ext cx="4581948" cy="1901678"/>
                <a:chOff x="3707580" y="-2407196"/>
                <a:chExt cx="4581948" cy="1901678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3707580" y="-2407196"/>
                  <a:ext cx="4581948" cy="1901678"/>
                  <a:chOff x="4536069" y="-1951155"/>
                  <a:chExt cx="4581948" cy="1901678"/>
                </a:xfrm>
              </p:grpSpPr>
              <p:grpSp>
                <p:nvGrpSpPr>
                  <p:cNvPr id="188" name="Group 187"/>
                  <p:cNvGrpSpPr/>
                  <p:nvPr/>
                </p:nvGrpSpPr>
                <p:grpSpPr>
                  <a:xfrm>
                    <a:off x="4536069" y="-1672219"/>
                    <a:ext cx="4581948" cy="1622742"/>
                    <a:chOff x="5843886" y="-2805087"/>
                    <a:chExt cx="2993366" cy="1060130"/>
                  </a:xfrm>
                </p:grpSpPr>
                <p:pic>
                  <p:nvPicPr>
                    <p:cNvPr id="186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8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-1" b="71200"/>
                    <a:stretch/>
                  </p:blipFill>
                  <p:spPr bwMode="auto">
                    <a:xfrm>
                      <a:off x="5843886" y="-2805087"/>
                      <a:ext cx="2993366" cy="6949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  <p:pic>
                  <p:nvPicPr>
                    <p:cNvPr id="187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8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82966" b="1877"/>
                    <a:stretch/>
                  </p:blipFill>
                  <p:spPr bwMode="auto">
                    <a:xfrm>
                      <a:off x="5843886" y="-2110717"/>
                      <a:ext cx="2993366" cy="36576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</p:grpSp>
              <p:sp>
                <p:nvSpPr>
                  <p:cNvPr id="189" name="TextBox 188"/>
                  <p:cNvSpPr txBox="1"/>
                  <p:nvPr/>
                </p:nvSpPr>
                <p:spPr>
                  <a:xfrm>
                    <a:off x="4877245" y="-1951155"/>
                    <a:ext cx="3460787" cy="338554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600" dirty="0" smtClean="0"/>
                      <a:t>FLYCHK simulation of Al</a:t>
                    </a:r>
                    <a:endParaRPr lang="en-US" sz="1600" dirty="0" smtClean="0"/>
                  </a:p>
                </p:txBody>
              </p:sp>
              <p:sp>
                <p:nvSpPr>
                  <p:cNvPr id="190" name="Rectangle 189"/>
                  <p:cNvSpPr/>
                  <p:nvPr/>
                </p:nvSpPr>
                <p:spPr>
                  <a:xfrm>
                    <a:off x="7972291" y="-1060571"/>
                    <a:ext cx="354839" cy="27936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1" name="TextBox 190"/>
                  <p:cNvSpPr txBox="1"/>
                  <p:nvPr/>
                </p:nvSpPr>
                <p:spPr>
                  <a:xfrm rot="16200000">
                    <a:off x="4179176" y="-1124824"/>
                    <a:ext cx="1045479" cy="276999"/>
                  </a:xfrm>
                  <a:prstGeom prst="rect">
                    <a:avLst/>
                  </a:prstGeom>
                </p:spPr>
                <p:txBody>
                  <a:bodyPr vert="horz" wrap="non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200" dirty="0" smtClean="0"/>
                      <a:t>transmission</a:t>
                    </a:r>
                    <a:endParaRPr lang="en-US" sz="1200" dirty="0" smtClean="0"/>
                  </a:p>
                </p:txBody>
              </p:sp>
            </p:grpSp>
            <p:sp>
              <p:nvSpPr>
                <p:cNvPr id="194" name="Rectangle 193"/>
                <p:cNvSpPr/>
                <p:nvPr/>
              </p:nvSpPr>
              <p:spPr>
                <a:xfrm>
                  <a:off x="4951283" y="-785453"/>
                  <a:ext cx="2042875" cy="23588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5235514" y="-804060"/>
                  <a:ext cx="1474412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de-DE" sz="1200" dirty="0" smtClean="0"/>
                    <a:t>photon energy [eV]</a:t>
                  </a:r>
                  <a:endParaRPr lang="en-US" sz="1200" dirty="0" smtClean="0"/>
                </a:p>
              </p:txBody>
            </p: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7" name="TextBox 196"/>
                  <p:cNvSpPr txBox="1"/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vert="horz" wrap="square" lIns="0" tIns="0" rIns="0" bIns="0" rtlCol="0" anchor="t">
                    <a:spAutoFit/>
                  </a:bodyPr>
                  <a:lstStyle/>
                  <a:p>
                    <a:pPr algn="l"/>
                    <a:r>
                      <a:rPr lang="de-DE" sz="1400" dirty="0" smtClean="0">
                        <a:solidFill>
                          <a:srgbClr val="FF0000"/>
                        </a:solidFill>
                      </a:rPr>
                      <a:t>K-edge at </a:t>
                    </a:r>
                    <a14:m>
                      <m:oMath xmlns:m="http://schemas.openxmlformats.org/officeDocument/2006/math">
                        <m:r>
                          <a:rPr lang="de-DE" sz="14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0.5 </m:t>
                        </m:r>
                        <m:sSub>
                          <m:sSubPr>
                            <m:ctrlP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a14:m>
                    <a:endParaRPr lang="en-US" sz="1400" dirty="0" smtClean="0">
                      <a:solidFill>
                        <a:srgbClr val="FF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97" name="TextBox 19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7792" t="-25714" b="-5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6" name="TextBox 195"/>
                <p:cNvSpPr txBox="1"/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vert="horz" wrap="square" lIns="0" tIns="0" rIns="0" bIns="0" rtlCol="0" anchor="t">
                  <a:spAutoFit/>
                </a:bodyPr>
                <a:lstStyle/>
                <a:p>
                  <a:pPr algn="l"/>
                  <a:r>
                    <a:rPr lang="de-DE" sz="1400" dirty="0" smtClean="0"/>
                    <a:t>K-edge at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de-DE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a14:m>
                  <a:endParaRPr lang="en-US" sz="1400" dirty="0" smtClean="0"/>
                </a:p>
              </p:txBody>
            </p:sp>
          </mc:Choice>
          <mc:Fallback xmlns="">
            <p:sp>
              <p:nvSpPr>
                <p:cNvPr id="196" name="TextBox 19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blipFill>
                  <a:blip r:embed="rId12"/>
                  <a:stretch>
                    <a:fillRect l="-10714" t="-25000" b="-47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" name="TextBox 14"/>
          <p:cNvSpPr txBox="1"/>
          <p:nvPr/>
        </p:nvSpPr>
        <p:spPr>
          <a:xfrm>
            <a:off x="6695223" y="2424900"/>
            <a:ext cx="1856598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i="1" dirty="0" smtClean="0"/>
              <a:t>Results for cold samples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80199" y="4657219"/>
            <a:ext cx="1864613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*D. Riley‘s talk (Monday)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2212498" y="4643460"/>
            <a:ext cx="1907895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**D. Kraus‘ talk (Monday)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25547" y="4756995"/>
            <a:ext cx="2472152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Zs. Major et </a:t>
            </a:r>
            <a:r>
              <a:rPr lang="en-US" sz="1000" i="1" dirty="0" smtClean="0"/>
              <a:t>al</a:t>
            </a:r>
            <a:r>
              <a:rPr lang="en-US" sz="1000" dirty="0" smtClean="0"/>
              <a:t>., GSI HED Report, 2019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747305" y="4755350"/>
            <a:ext cx="1465466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H. Karadas, GSI, 2019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5267778" y="2848404"/>
            <a:ext cx="3378117" cy="2118103"/>
            <a:chOff x="4884850" y="-2264724"/>
            <a:chExt cx="3775677" cy="2367375"/>
          </a:xfrm>
        </p:grpSpPr>
        <p:grpSp>
          <p:nvGrpSpPr>
            <p:cNvPr id="12" name="Group 11"/>
            <p:cNvGrpSpPr/>
            <p:nvPr/>
          </p:nvGrpSpPr>
          <p:grpSpPr>
            <a:xfrm>
              <a:off x="5046925" y="-2264724"/>
              <a:ext cx="3613602" cy="2225445"/>
              <a:chOff x="5046925" y="-2264724"/>
              <a:chExt cx="3613602" cy="2225445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331058" y="-2264724"/>
                <a:ext cx="3177756" cy="1985721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5243914" y="-315486"/>
                <a:ext cx="546061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1500</a:t>
                </a: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>
                <a:off x="5948014" y="-315486"/>
                <a:ext cx="520656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1550</a:t>
                </a:r>
              </a:p>
            </p:txBody>
          </p:sp>
          <p:sp>
            <p:nvSpPr>
              <p:cNvPr id="162" name="TextBox 161"/>
              <p:cNvSpPr txBox="1"/>
              <p:nvPr/>
            </p:nvSpPr>
            <p:spPr>
              <a:xfrm>
                <a:off x="6682838" y="-314477"/>
                <a:ext cx="556620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1600</a:t>
                </a:r>
              </a:p>
            </p:txBody>
          </p:sp>
          <p:sp>
            <p:nvSpPr>
              <p:cNvPr id="163" name="TextBox 162"/>
              <p:cNvSpPr txBox="1"/>
              <p:nvPr/>
            </p:nvSpPr>
            <p:spPr>
              <a:xfrm>
                <a:off x="7391171" y="-314477"/>
                <a:ext cx="578898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1650</a:t>
                </a:r>
              </a:p>
            </p:txBody>
          </p:sp>
          <p:sp>
            <p:nvSpPr>
              <p:cNvPr id="164" name="TextBox 163"/>
              <p:cNvSpPr txBox="1"/>
              <p:nvPr/>
            </p:nvSpPr>
            <p:spPr>
              <a:xfrm>
                <a:off x="8122526" y="-314477"/>
                <a:ext cx="538001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1700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046925" y="-869871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0.4</a:t>
                </a:r>
              </a:p>
            </p:txBody>
          </p:sp>
          <p:sp>
            <p:nvSpPr>
              <p:cNvPr id="165" name="TextBox 164"/>
              <p:cNvSpPr txBox="1"/>
              <p:nvPr/>
            </p:nvSpPr>
            <p:spPr>
              <a:xfrm>
                <a:off x="5046925" y="-1334504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0.6</a:t>
                </a:r>
              </a:p>
            </p:txBody>
          </p:sp>
          <p:sp>
            <p:nvSpPr>
              <p:cNvPr id="167" name="TextBox 166"/>
              <p:cNvSpPr txBox="1"/>
              <p:nvPr/>
            </p:nvSpPr>
            <p:spPr>
              <a:xfrm>
                <a:off x="5061188" y="-1799505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0.8</a:t>
                </a:r>
              </a:p>
            </p:txBody>
          </p:sp>
          <p:sp>
            <p:nvSpPr>
              <p:cNvPr id="168" name="TextBox 167"/>
              <p:cNvSpPr txBox="1"/>
              <p:nvPr/>
            </p:nvSpPr>
            <p:spPr>
              <a:xfrm>
                <a:off x="5067055" y="-2264724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1.0</a:t>
                </a: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6626883" y="-172547"/>
              <a:ext cx="949936" cy="275198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Energy [eV]</a:t>
              </a:r>
            </a:p>
          </p:txBody>
        </p:sp>
        <p:sp>
          <p:nvSpPr>
            <p:cNvPr id="174" name="TextBox 173"/>
            <p:cNvSpPr txBox="1"/>
            <p:nvPr/>
          </p:nvSpPr>
          <p:spPr>
            <a:xfrm rot="16200000">
              <a:off x="4493731" y="-1499017"/>
              <a:ext cx="1057435" cy="275198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Transmission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6705678" y="3669402"/>
            <a:ext cx="1775871" cy="24622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K-shell ionization edge of Al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6596420" y="3509238"/>
            <a:ext cx="913776" cy="1891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ight Brace 23"/>
          <p:cNvSpPr/>
          <p:nvPr/>
        </p:nvSpPr>
        <p:spPr>
          <a:xfrm rot="4997213">
            <a:off x="7464344" y="3406658"/>
            <a:ext cx="204015" cy="1946146"/>
          </a:xfrm>
          <a:prstGeom prst="righ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970003" y="4367109"/>
            <a:ext cx="1515158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→short range order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53168" y="2633738"/>
            <a:ext cx="1606081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de-DE" sz="1200" dirty="0" smtClean="0"/>
              <a:t>XANES </a:t>
            </a:r>
            <a:r>
              <a:rPr lang="de-DE" sz="1200" dirty="0" err="1" smtClean="0"/>
              <a:t>of</a:t>
            </a:r>
            <a:r>
              <a:rPr lang="de-DE" sz="1200" dirty="0" smtClean="0"/>
              <a:t> 0.8</a:t>
            </a:r>
            <a:r>
              <a:rPr lang="el-GR" sz="1200" dirty="0" smtClean="0"/>
              <a:t>μ</a:t>
            </a:r>
            <a:r>
              <a:rPr lang="de-DE" sz="1200" dirty="0" smtClean="0"/>
              <a:t>m Alu</a:t>
            </a:r>
            <a:endParaRPr lang="en-US" sz="1200" dirty="0" smtClean="0"/>
          </a:p>
        </p:txBody>
      </p:sp>
      <p:sp>
        <p:nvSpPr>
          <p:cNvPr id="21" name="TextBox 20"/>
          <p:cNvSpPr txBox="1"/>
          <p:nvPr/>
        </p:nvSpPr>
        <p:spPr>
          <a:xfrm>
            <a:off x="6855287" y="2936324"/>
            <a:ext cx="1515571" cy="123111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91440" tIns="0" rIns="91440" bIns="0" rtlCol="0" anchor="t">
            <a:spAutoFit/>
          </a:bodyPr>
          <a:lstStyle/>
          <a:p>
            <a:pPr algn="l"/>
            <a:r>
              <a:rPr lang="de-DE" sz="800" dirty="0" smtClean="0">
                <a:solidFill>
                  <a:schemeClr val="tx2"/>
                </a:solidFill>
              </a:rPr>
              <a:t>Data </a:t>
            </a:r>
            <a:r>
              <a:rPr lang="de-DE" sz="800" dirty="0" err="1" smtClean="0">
                <a:solidFill>
                  <a:schemeClr val="tx2"/>
                </a:solidFill>
              </a:rPr>
              <a:t>from</a:t>
            </a:r>
            <a:r>
              <a:rPr lang="de-DE" sz="800" dirty="0" smtClean="0">
                <a:solidFill>
                  <a:schemeClr val="tx2"/>
                </a:solidFill>
              </a:rPr>
              <a:t> CXRO</a:t>
            </a:r>
            <a:endParaRPr lang="en-US" sz="800" dirty="0" smtClean="0">
              <a:solidFill>
                <a:schemeClr val="tx2"/>
              </a:solidFill>
            </a:endParaRPr>
          </a:p>
        </p:txBody>
      </p:sp>
      <p:sp>
        <p:nvSpPr>
          <p:cNvPr id="177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  <p:cxnSp>
        <p:nvCxnSpPr>
          <p:cNvPr id="212" name="Straight Connector 211" hidden="1"/>
          <p:cNvCxnSpPr/>
          <p:nvPr/>
        </p:nvCxnSpPr>
        <p:spPr>
          <a:xfrm flipH="1">
            <a:off x="4256861" y="1614210"/>
            <a:ext cx="1" cy="65877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4" name="TextBox 203"/>
          <p:cNvSpPr txBox="1"/>
          <p:nvPr/>
        </p:nvSpPr>
        <p:spPr>
          <a:xfrm>
            <a:off x="4630510" y="2272981"/>
            <a:ext cx="693420" cy="3693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endParaRPr lang="en-US" dirty="0" smtClean="0"/>
          </a:p>
        </p:txBody>
      </p:sp>
      <p:grpSp>
        <p:nvGrpSpPr>
          <p:cNvPr id="29" name="Group 28"/>
          <p:cNvGrpSpPr/>
          <p:nvPr/>
        </p:nvGrpSpPr>
        <p:grpSpPr>
          <a:xfrm>
            <a:off x="4328162" y="1637597"/>
            <a:ext cx="1765231" cy="505061"/>
            <a:chOff x="4328162" y="1637597"/>
            <a:chExt cx="1765231" cy="505061"/>
          </a:xfrm>
        </p:grpSpPr>
        <p:sp>
          <p:nvSpPr>
            <p:cNvPr id="215" name="Rectangle 214"/>
            <p:cNvSpPr/>
            <p:nvPr/>
          </p:nvSpPr>
          <p:spPr>
            <a:xfrm>
              <a:off x="5153356" y="1637597"/>
              <a:ext cx="940037" cy="500343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pic>
          <p:nvPicPr>
            <p:cNvPr id="206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189395">
              <a:off x="4398745" y="1670600"/>
              <a:ext cx="574400" cy="259106"/>
            </a:xfrm>
            <a:prstGeom prst="rect">
              <a:avLst/>
            </a:prstGeom>
          </p:spPr>
        </p:pic>
        <p:pic>
          <p:nvPicPr>
            <p:cNvPr id="20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28427">
              <a:off x="4328162" y="1883552"/>
              <a:ext cx="770115" cy="259106"/>
            </a:xfrm>
            <a:prstGeom prst="rect">
              <a:avLst/>
            </a:prstGeom>
          </p:spPr>
        </p:pic>
      </p:grpSp>
      <p:grpSp>
        <p:nvGrpSpPr>
          <p:cNvPr id="28" name="Group 27"/>
          <p:cNvGrpSpPr/>
          <p:nvPr/>
        </p:nvGrpSpPr>
        <p:grpSpPr>
          <a:xfrm>
            <a:off x="3892972" y="1119949"/>
            <a:ext cx="1223902" cy="1379287"/>
            <a:chOff x="3892972" y="1119949"/>
            <a:chExt cx="1223902" cy="1379287"/>
          </a:xfrm>
        </p:grpSpPr>
        <p:sp>
          <p:nvSpPr>
            <p:cNvPr id="211" name="Rectangle 210"/>
            <p:cNvSpPr/>
            <p:nvPr/>
          </p:nvSpPr>
          <p:spPr>
            <a:xfrm rot="5400000">
              <a:off x="3693198" y="1872428"/>
              <a:ext cx="1127325" cy="126292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3892972" y="1119949"/>
              <a:ext cx="112932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70C0"/>
                  </a:solidFill>
                </a:rPr>
                <a:t>Ion beam</a:t>
              </a:r>
              <a:endParaRPr lang="en-US" sz="1200" dirty="0" smtClean="0">
                <a:solidFill>
                  <a:srgbClr val="0070C0"/>
                </a:solidFill>
              </a:endParaRPr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4385354" y="1318095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/>
                <a:t>sample</a:t>
              </a:r>
              <a:endParaRPr lang="en-US" sz="1200" dirty="0" smtClean="0"/>
            </a:p>
          </p:txBody>
        </p:sp>
        <p:cxnSp>
          <p:nvCxnSpPr>
            <p:cNvPr id="184" name="Straight Arrow Connector 183"/>
            <p:cNvCxnSpPr/>
            <p:nvPr/>
          </p:nvCxnSpPr>
          <p:spPr>
            <a:xfrm flipH="1">
              <a:off x="4277936" y="1531989"/>
              <a:ext cx="229888" cy="1167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4340054" y="957721"/>
            <a:ext cx="1608732" cy="894319"/>
            <a:chOff x="4340054" y="957721"/>
            <a:chExt cx="1608732" cy="894319"/>
          </a:xfrm>
        </p:grpSpPr>
        <p:sp>
          <p:nvSpPr>
            <p:cNvPr id="216" name="Rectangle 215"/>
            <p:cNvSpPr/>
            <p:nvPr/>
          </p:nvSpPr>
          <p:spPr>
            <a:xfrm rot="19428848">
              <a:off x="5008749" y="957721"/>
              <a:ext cx="940037" cy="500343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pic>
          <p:nvPicPr>
            <p:cNvPr id="21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9779649">
              <a:off x="4340054" y="1592934"/>
              <a:ext cx="770115" cy="259106"/>
            </a:xfrm>
            <a:prstGeom prst="rect">
              <a:avLst/>
            </a:prstGeom>
          </p:spPr>
        </p:pic>
      </p:grpSp>
      <p:grpSp>
        <p:nvGrpSpPr>
          <p:cNvPr id="30" name="Group 29"/>
          <p:cNvGrpSpPr/>
          <p:nvPr/>
        </p:nvGrpSpPr>
        <p:grpSpPr>
          <a:xfrm>
            <a:off x="4368811" y="1637597"/>
            <a:ext cx="1722404" cy="500343"/>
            <a:chOff x="4368811" y="1637597"/>
            <a:chExt cx="1722404" cy="500343"/>
          </a:xfrm>
        </p:grpSpPr>
        <p:sp>
          <p:nvSpPr>
            <p:cNvPr id="228" name="Rectangle 227"/>
            <p:cNvSpPr/>
            <p:nvPr/>
          </p:nvSpPr>
          <p:spPr>
            <a:xfrm>
              <a:off x="5151178" y="1637597"/>
              <a:ext cx="940037" cy="500343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pic>
          <p:nvPicPr>
            <p:cNvPr id="229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68811" y="1766529"/>
              <a:ext cx="770115" cy="259106"/>
            </a:xfrm>
            <a:prstGeom prst="rect">
              <a:avLst/>
            </a:prstGeom>
          </p:spPr>
        </p:pic>
      </p:grpSp>
      <p:cxnSp>
        <p:nvCxnSpPr>
          <p:cNvPr id="230" name="Straight Connector 229"/>
          <p:cNvCxnSpPr/>
          <p:nvPr/>
        </p:nvCxnSpPr>
        <p:spPr>
          <a:xfrm flipH="1">
            <a:off x="4257059" y="1602170"/>
            <a:ext cx="1" cy="65877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4258468" y="1547393"/>
            <a:ext cx="1825093" cy="659829"/>
            <a:chOff x="5846425" y="1065264"/>
            <a:chExt cx="1825093" cy="659829"/>
          </a:xfrm>
        </p:grpSpPr>
        <p:cxnSp>
          <p:nvCxnSpPr>
            <p:cNvPr id="231" name="Straight Connector 230"/>
            <p:cNvCxnSpPr/>
            <p:nvPr/>
          </p:nvCxnSpPr>
          <p:spPr>
            <a:xfrm flipH="1">
              <a:off x="5846425" y="1122071"/>
              <a:ext cx="1" cy="29260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Rectangle 231"/>
            <p:cNvSpPr/>
            <p:nvPr/>
          </p:nvSpPr>
          <p:spPr>
            <a:xfrm>
              <a:off x="6731481" y="1418643"/>
              <a:ext cx="940037" cy="306450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pic>
          <p:nvPicPr>
            <p:cNvPr id="233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49518" y="1416218"/>
              <a:ext cx="770115" cy="259106"/>
            </a:xfrm>
            <a:prstGeom prst="rect">
              <a:avLst/>
            </a:prstGeom>
          </p:spPr>
        </p:pic>
        <p:sp>
          <p:nvSpPr>
            <p:cNvPr id="234" name="Rectangle 233"/>
            <p:cNvSpPr/>
            <p:nvPr/>
          </p:nvSpPr>
          <p:spPr>
            <a:xfrm>
              <a:off x="6731172" y="1065264"/>
              <a:ext cx="940037" cy="306450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pic>
          <p:nvPicPr>
            <p:cNvPr id="235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39708" y="1139848"/>
              <a:ext cx="770115" cy="259106"/>
            </a:xfrm>
            <a:prstGeom prst="rect">
              <a:avLst/>
            </a:prstGeom>
          </p:spPr>
        </p:pic>
      </p:grpSp>
      <p:sp>
        <p:nvSpPr>
          <p:cNvPr id="237" name="Oval 236"/>
          <p:cNvSpPr/>
          <p:nvPr/>
        </p:nvSpPr>
        <p:spPr>
          <a:xfrm>
            <a:off x="2326142" y="1281335"/>
            <a:ext cx="2057034" cy="1199495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5085924" y="2994418"/>
            <a:ext cx="3808123" cy="72718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Line emission from x-ray source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085924" y="3447889"/>
            <a:ext cx="3808123" cy="825946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 smtClean="0">
              <a:solidFill>
                <a:schemeClr val="tx1"/>
              </a:solidFill>
            </a:endParaRP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Spectrally broad x-ray source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36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5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18" dur="indefinite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 animBg="1"/>
      <p:bldP spid="32" grpId="0"/>
      <p:bldP spid="15" grpId="0"/>
      <p:bldP spid="15" grpId="1"/>
      <p:bldP spid="17" grpId="0"/>
      <p:bldP spid="176" grpId="0"/>
      <p:bldP spid="16" grpId="0"/>
      <p:bldP spid="16" grpId="1"/>
      <p:bldP spid="18" grpId="0"/>
      <p:bldP spid="18" grpId="1"/>
      <p:bldP spid="19" grpId="0"/>
      <p:bldP spid="19" grpId="1"/>
      <p:bldP spid="24" grpId="0" animBg="1"/>
      <p:bldP spid="24" grpId="1" animBg="1"/>
      <p:bldP spid="25" grpId="0"/>
      <p:bldP spid="25" grpId="1"/>
      <p:bldP spid="8" grpId="0"/>
      <p:bldP spid="8" grpId="1"/>
      <p:bldP spid="21" grpId="0" animBg="1"/>
      <p:bldP spid="21" grpId="1" animBg="1"/>
      <p:bldP spid="237" grpId="0" animBg="1"/>
      <p:bldP spid="33" grpId="0" uiExpand="1" build="allAtOnce" animBg="1"/>
      <p:bldP spid="3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4961282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Line Emission and Continuum X-Ray Sources for Different Diagnostics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635" y="2673665"/>
            <a:ext cx="8420176" cy="1934891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Various Diagnostic Methods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X-ray diffraction */**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X-ray Thomson scattering **</a:t>
            </a:r>
            <a:endParaRPr lang="en-US" sz="1400" i="1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X-ray radiography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X-ray absorption near edge structure</a:t>
            </a:r>
            <a:br>
              <a:rPr lang="en-US" dirty="0" smtClean="0">
                <a:solidFill>
                  <a:srgbClr val="000000"/>
                </a:solidFill>
              </a:rPr>
            </a:br>
            <a:r>
              <a:rPr lang="en-US" dirty="0" smtClean="0">
                <a:solidFill>
                  <a:srgbClr val="000000"/>
                </a:solidFill>
              </a:rPr>
              <a:t>(XANES) spectroscopy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296" y="10594"/>
            <a:ext cx="1387655" cy="345424"/>
          </a:xfrm>
          <a:prstGeom prst="rect">
            <a:avLst/>
          </a:prstGeom>
        </p:spPr>
      </p:pic>
      <p:sp>
        <p:nvSpPr>
          <p:cNvPr id="32" name="TextBox 31" hidden="1"/>
          <p:cNvSpPr txBox="1"/>
          <p:nvPr/>
        </p:nvSpPr>
        <p:spPr>
          <a:xfrm>
            <a:off x="2284668" y="2927178"/>
            <a:ext cx="1913905" cy="52322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de-DE" sz="1400" i="1" dirty="0"/>
              <a:t>→D. </a:t>
            </a:r>
            <a:r>
              <a:rPr lang="de-DE" sz="1400" i="1" dirty="0" smtClean="0"/>
              <a:t>Riley (Monday)</a:t>
            </a:r>
          </a:p>
          <a:p>
            <a:r>
              <a:rPr lang="de-DE" sz="1400" i="1" dirty="0" smtClean="0"/>
              <a:t>→D</a:t>
            </a:r>
            <a:r>
              <a:rPr lang="de-DE" sz="1400" i="1" dirty="0"/>
              <a:t>. Kraus (Monday)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383851" y="2994418"/>
            <a:ext cx="2978078" cy="9896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Line emission from x-ray source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383851" y="3727931"/>
            <a:ext cx="2978078" cy="872225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 smtClean="0">
              <a:solidFill>
                <a:schemeClr val="tx1"/>
              </a:solidFill>
            </a:endParaRP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Continuum x-ray emission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2905657" y="1213016"/>
            <a:ext cx="3573781" cy="1525481"/>
            <a:chOff x="2895599" y="3276616"/>
            <a:chExt cx="3573781" cy="1525481"/>
          </a:xfrm>
        </p:grpSpPr>
        <p:grpSp>
          <p:nvGrpSpPr>
            <p:cNvPr id="36" name="Group 35"/>
            <p:cNvGrpSpPr/>
            <p:nvPr/>
          </p:nvGrpSpPr>
          <p:grpSpPr>
            <a:xfrm>
              <a:off x="2895599" y="3276616"/>
              <a:ext cx="3573781" cy="1441727"/>
              <a:chOff x="5362765" y="3022552"/>
              <a:chExt cx="3573781" cy="1881502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5362765" y="3022552"/>
                <a:ext cx="3573781" cy="18815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5400000">
                <a:off x="6257578" y="4027892"/>
                <a:ext cx="1471197" cy="126292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cxnSp>
            <p:nvCxnSpPr>
              <p:cNvPr id="48" name="Straight Connector 47"/>
              <p:cNvCxnSpPr/>
              <p:nvPr/>
            </p:nvCxnSpPr>
            <p:spPr>
              <a:xfrm flipH="1">
                <a:off x="6993177" y="3671647"/>
                <a:ext cx="1" cy="85971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5990980" y="3812952"/>
                <a:ext cx="0" cy="44621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Pfeil nach rechts 17"/>
              <p:cNvSpPr/>
              <p:nvPr/>
            </p:nvSpPr>
            <p:spPr>
              <a:xfrm>
                <a:off x="5496895" y="3844924"/>
                <a:ext cx="494085" cy="414239"/>
              </a:xfrm>
              <a:prstGeom prst="rightArrow">
                <a:avLst/>
              </a:prstGeom>
              <a:solidFill>
                <a:srgbClr val="00FF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7889672" y="3702168"/>
                <a:ext cx="940037" cy="652964"/>
              </a:xfrm>
              <a:prstGeom prst="rect">
                <a:avLst/>
              </a:prstGeom>
              <a:solidFill>
                <a:srgbClr val="FDBB63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 smtClean="0"/>
                  <a:t>Detector</a:t>
                </a:r>
                <a:endParaRPr lang="en-US" sz="1200" dirty="0"/>
              </a:p>
            </p:txBody>
          </p:sp>
        </p:grpSp>
        <p:pic>
          <p:nvPicPr>
            <p:cNvPr id="37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29595" y="3926313"/>
              <a:ext cx="770115" cy="259106"/>
            </a:xfrm>
            <a:prstGeom prst="rect">
              <a:avLst/>
            </a:prstGeom>
          </p:spPr>
        </p:pic>
        <p:sp>
          <p:nvSpPr>
            <p:cNvPr id="38" name="TextBox 37"/>
            <p:cNvSpPr txBox="1"/>
            <p:nvPr/>
          </p:nvSpPr>
          <p:spPr>
            <a:xfrm>
              <a:off x="3659105" y="3646326"/>
              <a:ext cx="641083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X-rays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949115" y="3649314"/>
              <a:ext cx="74774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>
                  <a:solidFill>
                    <a:srgbClr val="00FF00"/>
                  </a:solidFill>
                </a:rPr>
                <a:t>Laser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899660" y="4432765"/>
              <a:ext cx="693420" cy="369332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endParaRPr lang="en-US" dirty="0" smtClean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162122" y="3279733"/>
              <a:ext cx="112932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>
                  <a:solidFill>
                    <a:srgbClr val="0070C0"/>
                  </a:solidFill>
                </a:rPr>
                <a:t>Ion beam</a:t>
              </a:r>
            </a:p>
          </p:txBody>
        </p:sp>
        <p:pic>
          <p:nvPicPr>
            <p:cNvPr id="42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1189395">
              <a:off x="4667895" y="3830384"/>
              <a:ext cx="574400" cy="259106"/>
            </a:xfrm>
            <a:prstGeom prst="rect">
              <a:avLst/>
            </a:prstGeom>
          </p:spPr>
        </p:pic>
        <p:pic>
          <p:nvPicPr>
            <p:cNvPr id="43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28427">
              <a:off x="4597312" y="4043336"/>
              <a:ext cx="770115" cy="259106"/>
            </a:xfrm>
            <a:prstGeom prst="rect">
              <a:avLst/>
            </a:prstGeom>
          </p:spPr>
        </p:pic>
        <p:sp>
          <p:nvSpPr>
            <p:cNvPr id="44" name="TextBox 43"/>
            <p:cNvSpPr txBox="1"/>
            <p:nvPr/>
          </p:nvSpPr>
          <p:spPr>
            <a:xfrm>
              <a:off x="3256552" y="4213648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target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214895" y="4366048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sample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5959683" y="2645612"/>
            <a:ext cx="2278229" cy="2293431"/>
            <a:chOff x="448633" y="3520978"/>
            <a:chExt cx="2654670" cy="2672384"/>
          </a:xfrm>
        </p:grpSpPr>
        <p:pic>
          <p:nvPicPr>
            <p:cNvPr id="54" name="Grafik 5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1475" y="3536344"/>
              <a:ext cx="2621828" cy="2621829"/>
            </a:xfrm>
            <a:prstGeom prst="rect">
              <a:avLst/>
            </a:prstGeom>
          </p:spPr>
        </p:pic>
        <p:sp>
          <p:nvSpPr>
            <p:cNvPr id="55" name="Textfeld 51"/>
            <p:cNvSpPr txBox="1"/>
            <p:nvPr/>
          </p:nvSpPr>
          <p:spPr>
            <a:xfrm>
              <a:off x="448633" y="3520978"/>
              <a:ext cx="1546974" cy="6096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(111)-reflection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(diamond)</a:t>
              </a:r>
            </a:p>
          </p:txBody>
        </p:sp>
        <p:sp>
          <p:nvSpPr>
            <p:cNvPr id="56" name="Textfeld 52"/>
            <p:cNvSpPr txBox="1"/>
            <p:nvPr/>
          </p:nvSpPr>
          <p:spPr>
            <a:xfrm>
              <a:off x="1567552" y="5834730"/>
              <a:ext cx="538322" cy="35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He</a:t>
              </a:r>
              <a:r>
                <a:rPr kumimoji="0" lang="en-US" sz="1400" b="0" i="0" u="none" strike="noStrike" kern="0" cap="none" spc="0" normalizeH="0" baseline="-2500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ymbol" panose="05050102010706020507" pitchFamily="18" charset="2"/>
                </a:rPr>
                <a:t>a</a:t>
              </a:r>
            </a:p>
          </p:txBody>
        </p:sp>
        <p:sp>
          <p:nvSpPr>
            <p:cNvPr id="57" name="Textfeld 53"/>
            <p:cNvSpPr txBox="1"/>
            <p:nvPr/>
          </p:nvSpPr>
          <p:spPr>
            <a:xfrm>
              <a:off x="1976459" y="5830797"/>
              <a:ext cx="527115" cy="35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He</a:t>
              </a:r>
              <a:r>
                <a:rPr kumimoji="0" lang="en-US" sz="1400" b="0" i="0" u="none" strike="noStrike" kern="0" cap="none" spc="0" normalizeH="0" baseline="-2500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ymbol" panose="05050102010706020507" pitchFamily="18" charset="2"/>
                </a:rPr>
                <a:t>b</a:t>
              </a:r>
            </a:p>
          </p:txBody>
        </p:sp>
        <p:sp>
          <p:nvSpPr>
            <p:cNvPr id="58" name="Textfeld 54"/>
            <p:cNvSpPr txBox="1"/>
            <p:nvPr/>
          </p:nvSpPr>
          <p:spPr>
            <a:xfrm>
              <a:off x="2354009" y="5830797"/>
              <a:ext cx="508436" cy="35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He</a:t>
              </a:r>
              <a:r>
                <a:rPr kumimoji="0" lang="en-US" sz="1400" b="0" i="0" u="none" strike="noStrike" kern="0" cap="none" spc="0" normalizeH="0" baseline="-2500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ymbol" panose="05050102010706020507" pitchFamily="18" charset="2"/>
                </a:rPr>
                <a:t>g</a:t>
              </a:r>
            </a:p>
          </p:txBody>
        </p:sp>
        <p:cxnSp>
          <p:nvCxnSpPr>
            <p:cNvPr id="59" name="Gerader Verbinder 55"/>
            <p:cNvCxnSpPr/>
            <p:nvPr/>
          </p:nvCxnSpPr>
          <p:spPr>
            <a:xfrm>
              <a:off x="2354009" y="5790412"/>
              <a:ext cx="89313" cy="99299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  <p:cxnSp>
          <p:nvCxnSpPr>
            <p:cNvPr id="60" name="Gerader Verbinder 56"/>
            <p:cNvCxnSpPr/>
            <p:nvPr/>
          </p:nvCxnSpPr>
          <p:spPr>
            <a:xfrm flipH="1">
              <a:off x="2181696" y="5790412"/>
              <a:ext cx="48385" cy="96305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  <p:cxnSp>
          <p:nvCxnSpPr>
            <p:cNvPr id="61" name="Gerader Verbinder 57"/>
            <p:cNvCxnSpPr/>
            <p:nvPr/>
          </p:nvCxnSpPr>
          <p:spPr>
            <a:xfrm flipH="1">
              <a:off x="1757882" y="5791966"/>
              <a:ext cx="48385" cy="96305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</p:grpSp>
      <p:grpSp>
        <p:nvGrpSpPr>
          <p:cNvPr id="62" name="Gruppieren 32"/>
          <p:cNvGrpSpPr/>
          <p:nvPr/>
        </p:nvGrpSpPr>
        <p:grpSpPr>
          <a:xfrm>
            <a:off x="5030525" y="2658799"/>
            <a:ext cx="4147025" cy="2236001"/>
            <a:chOff x="7030674" y="3388388"/>
            <a:chExt cx="4572396" cy="2465353"/>
          </a:xfrm>
        </p:grpSpPr>
        <p:pic>
          <p:nvPicPr>
            <p:cNvPr id="63" name="Grafik 33"/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30674" y="3388388"/>
              <a:ext cx="4572396" cy="2465353"/>
            </a:xfrm>
            <a:prstGeom prst="rect">
              <a:avLst/>
            </a:prstGeom>
          </p:spPr>
        </p:pic>
        <p:grpSp>
          <p:nvGrpSpPr>
            <p:cNvPr id="64" name="Gruppieren 34"/>
            <p:cNvGrpSpPr/>
            <p:nvPr/>
          </p:nvGrpSpPr>
          <p:grpSpPr>
            <a:xfrm>
              <a:off x="7937575" y="3581526"/>
              <a:ext cx="1924719" cy="712626"/>
              <a:chOff x="4507345" y="2214085"/>
              <a:chExt cx="1924719" cy="712626"/>
            </a:xfrm>
          </p:grpSpPr>
          <p:sp>
            <p:nvSpPr>
              <p:cNvPr id="65" name="Rechteck 35"/>
              <p:cNvSpPr/>
              <p:nvPr/>
            </p:nvSpPr>
            <p:spPr>
              <a:xfrm>
                <a:off x="4507345" y="2247515"/>
                <a:ext cx="1924719" cy="679195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5B9BD5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Textfeld 36"/>
              <p:cNvSpPr txBox="1"/>
              <p:nvPr/>
            </p:nvSpPr>
            <p:spPr>
              <a:xfrm>
                <a:off x="4795073" y="2214085"/>
                <a:ext cx="1636991" cy="7126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source spectrum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scattering (plastic)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scattering (diamond</a:t>
                </a:r>
                <a:r>
                  <a:rPr kumimoji="0" lang="en-US" sz="1100" b="0" i="0" u="none" strike="noStrike" kern="0" cap="none" spc="0" normalizeH="0" baseline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)</a:t>
                </a:r>
              </a:p>
            </p:txBody>
          </p:sp>
          <p:cxnSp>
            <p:nvCxnSpPr>
              <p:cNvPr id="67" name="Gerader Verbinder 37"/>
              <p:cNvCxnSpPr/>
              <p:nvPr/>
            </p:nvCxnSpPr>
            <p:spPr>
              <a:xfrm>
                <a:off x="4574022" y="2367586"/>
                <a:ext cx="270933" cy="0"/>
              </a:xfrm>
              <a:prstGeom prst="line">
                <a:avLst/>
              </a:prstGeom>
              <a:noFill/>
              <a:ln w="19050" cap="flat" cmpd="sng" algn="ctr">
                <a:solidFill>
                  <a:srgbClr val="FF66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68" name="Gerader Verbinder 38"/>
              <p:cNvCxnSpPr/>
              <p:nvPr/>
            </p:nvCxnSpPr>
            <p:spPr>
              <a:xfrm>
                <a:off x="4574022" y="2575067"/>
                <a:ext cx="270933" cy="0"/>
              </a:xfrm>
              <a:prstGeom prst="line">
                <a:avLst/>
              </a:prstGeom>
              <a:noFill/>
              <a:ln w="19050" cap="flat" cmpd="sng" algn="ctr">
                <a:solidFill>
                  <a:srgbClr val="5B9BD5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69" name="Gerader Verbinder 39"/>
              <p:cNvCxnSpPr/>
              <p:nvPr/>
            </p:nvCxnSpPr>
            <p:spPr>
              <a:xfrm>
                <a:off x="4574022" y="2770401"/>
                <a:ext cx="270933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</p:grpSp>
      </p:grpSp>
      <p:grpSp>
        <p:nvGrpSpPr>
          <p:cNvPr id="23" name="Group 22"/>
          <p:cNvGrpSpPr/>
          <p:nvPr/>
        </p:nvGrpSpPr>
        <p:grpSpPr>
          <a:xfrm>
            <a:off x="5085924" y="2752671"/>
            <a:ext cx="3808123" cy="2181547"/>
            <a:chOff x="4952567" y="2728856"/>
            <a:chExt cx="3808123" cy="2181547"/>
          </a:xfrm>
        </p:grpSpPr>
        <p:grpSp>
          <p:nvGrpSpPr>
            <p:cNvPr id="20" name="Group 19"/>
            <p:cNvGrpSpPr/>
            <p:nvPr/>
          </p:nvGrpSpPr>
          <p:grpSpPr>
            <a:xfrm>
              <a:off x="4952567" y="2728856"/>
              <a:ext cx="3808123" cy="2181547"/>
              <a:chOff x="4952567" y="2728856"/>
              <a:chExt cx="3808123" cy="2181547"/>
            </a:xfrm>
          </p:grpSpPr>
          <p:pic>
            <p:nvPicPr>
              <p:cNvPr id="70" name="Picture 3"/>
              <p:cNvPicPr>
                <a:picLocks noChangeAspect="1" noChangeArrowheads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33541" y="2728856"/>
                <a:ext cx="1847851" cy="165586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1" name="Picture 4"/>
              <p:cNvPicPr>
                <a:picLocks noChangeAspect="1" noChangeArrowheads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102256" y="2728856"/>
                <a:ext cx="1658434" cy="16584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cxnSp>
            <p:nvCxnSpPr>
              <p:cNvPr id="75" name="Gerade Verbindung mit Pfeil 22"/>
              <p:cNvCxnSpPr/>
              <p:nvPr/>
            </p:nvCxnSpPr>
            <p:spPr>
              <a:xfrm flipV="1">
                <a:off x="5466917" y="3620063"/>
                <a:ext cx="295275" cy="88582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mit Pfeil 31"/>
              <p:cNvCxnSpPr/>
              <p:nvPr/>
            </p:nvCxnSpPr>
            <p:spPr>
              <a:xfrm flipH="1" flipV="1">
                <a:off x="6333692" y="3543864"/>
                <a:ext cx="161925" cy="99059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feld 33"/>
              <p:cNvSpPr txBox="1"/>
              <p:nvPr/>
            </p:nvSpPr>
            <p:spPr>
              <a:xfrm>
                <a:off x="4952567" y="4429688"/>
                <a:ext cx="124906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step wedge</a:t>
                </a:r>
              </a:p>
              <a:p>
                <a:r>
                  <a:rPr lang="en-US" sz="1200" dirty="0" smtClean="0"/>
                  <a:t>(polycarbonate)</a:t>
                </a:r>
              </a:p>
            </p:txBody>
          </p:sp>
          <p:sp>
            <p:nvSpPr>
              <p:cNvPr id="78" name="Textfeld 34"/>
              <p:cNvSpPr txBox="1"/>
              <p:nvPr/>
            </p:nvSpPr>
            <p:spPr>
              <a:xfrm>
                <a:off x="6217676" y="4448738"/>
                <a:ext cx="6431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needle</a:t>
                </a:r>
              </a:p>
              <a:p>
                <a:r>
                  <a:rPr lang="en-US" sz="1200" dirty="0" smtClean="0"/>
                  <a:t>(steel)</a:t>
                </a:r>
              </a:p>
            </p:txBody>
          </p:sp>
          <p:sp>
            <p:nvSpPr>
              <p:cNvPr id="79" name="Textfeld 32"/>
              <p:cNvSpPr txBox="1"/>
              <p:nvPr/>
            </p:nvSpPr>
            <p:spPr>
              <a:xfrm>
                <a:off x="5543644" y="2962329"/>
                <a:ext cx="91941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 smtClean="0">
                    <a:solidFill>
                      <a:schemeClr val="bg1"/>
                    </a:solidFill>
                  </a:rPr>
                  <a:t>Test object</a:t>
                </a:r>
              </a:p>
            </p:txBody>
          </p:sp>
          <p:sp>
            <p:nvSpPr>
              <p:cNvPr id="80" name="Textfeld 35"/>
              <p:cNvSpPr txBox="1"/>
              <p:nvPr/>
            </p:nvSpPr>
            <p:spPr>
              <a:xfrm>
                <a:off x="7436374" y="2823829"/>
                <a:ext cx="97494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 smtClean="0"/>
                  <a:t>Radiograph</a:t>
                </a:r>
              </a:p>
            </p:txBody>
          </p:sp>
        </p:grpSp>
        <p:sp>
          <p:nvSpPr>
            <p:cNvPr id="72" name="Rechteck 13"/>
            <p:cNvSpPr/>
            <p:nvPr/>
          </p:nvSpPr>
          <p:spPr>
            <a:xfrm>
              <a:off x="7760473" y="4179388"/>
              <a:ext cx="342000" cy="57150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feld 18"/>
            <p:cNvSpPr txBox="1"/>
            <p:nvPr/>
          </p:nvSpPr>
          <p:spPr>
            <a:xfrm>
              <a:off x="7683697" y="3958618"/>
              <a:ext cx="5261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2mm</a:t>
              </a:r>
              <a:endParaRPr lang="en-US" sz="1200" dirty="0"/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2900467" y="815140"/>
            <a:ext cx="3573781" cy="1922035"/>
            <a:chOff x="2895599" y="2880062"/>
            <a:chExt cx="3573781" cy="1922035"/>
          </a:xfrm>
        </p:grpSpPr>
        <p:grpSp>
          <p:nvGrpSpPr>
            <p:cNvPr id="82" name="Group 81"/>
            <p:cNvGrpSpPr/>
            <p:nvPr/>
          </p:nvGrpSpPr>
          <p:grpSpPr>
            <a:xfrm>
              <a:off x="2895599" y="2880062"/>
              <a:ext cx="3573781" cy="1838280"/>
              <a:chOff x="5362765" y="2505038"/>
              <a:chExt cx="3573781" cy="2399018"/>
            </a:xfrm>
          </p:grpSpPr>
          <p:sp>
            <p:nvSpPr>
              <p:cNvPr id="92" name="Rectangle 91"/>
              <p:cNvSpPr/>
              <p:nvPr/>
            </p:nvSpPr>
            <p:spPr>
              <a:xfrm>
                <a:off x="5362765" y="3022553"/>
                <a:ext cx="3573781" cy="188150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3" name="Rectangle 92"/>
              <p:cNvSpPr/>
              <p:nvPr/>
            </p:nvSpPr>
            <p:spPr>
              <a:xfrm rot="5400000">
                <a:off x="6257578" y="4027892"/>
                <a:ext cx="1471197" cy="126292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cxnSp>
            <p:nvCxnSpPr>
              <p:cNvPr id="94" name="Straight Connector 93"/>
              <p:cNvCxnSpPr/>
              <p:nvPr/>
            </p:nvCxnSpPr>
            <p:spPr>
              <a:xfrm flipH="1">
                <a:off x="6993177" y="3671647"/>
                <a:ext cx="1" cy="85971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5990980" y="3812952"/>
                <a:ext cx="0" cy="44621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Pfeil nach rechts 17"/>
              <p:cNvSpPr/>
              <p:nvPr/>
            </p:nvSpPr>
            <p:spPr>
              <a:xfrm>
                <a:off x="5496895" y="3844924"/>
                <a:ext cx="494085" cy="414239"/>
              </a:xfrm>
              <a:prstGeom prst="rightArrow">
                <a:avLst/>
              </a:prstGeom>
              <a:solidFill>
                <a:srgbClr val="00FF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7" name="Rectangle 96"/>
              <p:cNvSpPr/>
              <p:nvPr/>
            </p:nvSpPr>
            <p:spPr>
              <a:xfrm rot="18821063">
                <a:off x="7330567" y="2868256"/>
                <a:ext cx="1226780" cy="500343"/>
              </a:xfrm>
              <a:prstGeom prst="rect">
                <a:avLst/>
              </a:prstGeom>
              <a:solidFill>
                <a:srgbClr val="FDBB63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 smtClean="0"/>
                  <a:t>Detector</a:t>
                </a:r>
                <a:endParaRPr lang="en-US" sz="1200" dirty="0"/>
              </a:p>
            </p:txBody>
          </p:sp>
        </p:grpSp>
        <p:pic>
          <p:nvPicPr>
            <p:cNvPr id="83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29595" y="3926313"/>
              <a:ext cx="770115" cy="259106"/>
            </a:xfrm>
            <a:prstGeom prst="rect">
              <a:avLst/>
            </a:prstGeom>
          </p:spPr>
        </p:pic>
        <p:sp>
          <p:nvSpPr>
            <p:cNvPr id="84" name="TextBox 83"/>
            <p:cNvSpPr txBox="1"/>
            <p:nvPr/>
          </p:nvSpPr>
          <p:spPr>
            <a:xfrm>
              <a:off x="3659105" y="3646326"/>
              <a:ext cx="641083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X-rays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949115" y="3649314"/>
              <a:ext cx="74774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>
                  <a:solidFill>
                    <a:srgbClr val="00FF00"/>
                  </a:solidFill>
                </a:rPr>
                <a:t>Laser</a:t>
              </a: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4899660" y="4432765"/>
              <a:ext cx="693420" cy="369332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endParaRPr lang="en-US" dirty="0" smtClean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162122" y="3279733"/>
              <a:ext cx="112932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>
                  <a:solidFill>
                    <a:srgbClr val="0070C0"/>
                  </a:solidFill>
                </a:rPr>
                <a:t>Ion beam</a:t>
              </a:r>
            </a:p>
          </p:txBody>
        </p:sp>
        <p:pic>
          <p:nvPicPr>
            <p:cNvPr id="88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9263197">
              <a:off x="4616972" y="3753435"/>
              <a:ext cx="574400" cy="259106"/>
            </a:xfrm>
            <a:prstGeom prst="rect">
              <a:avLst/>
            </a:prstGeom>
          </p:spPr>
        </p:pic>
        <p:sp>
          <p:nvSpPr>
            <p:cNvPr id="90" name="TextBox 89"/>
            <p:cNvSpPr txBox="1"/>
            <p:nvPr/>
          </p:nvSpPr>
          <p:spPr>
            <a:xfrm>
              <a:off x="3256552" y="4213648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target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4214895" y="4366048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sample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893143" y="704300"/>
            <a:ext cx="3573781" cy="2038851"/>
            <a:chOff x="5368836" y="475530"/>
            <a:chExt cx="3573781" cy="2038851"/>
          </a:xfrm>
        </p:grpSpPr>
        <p:grpSp>
          <p:nvGrpSpPr>
            <p:cNvPr id="98" name="Group 97"/>
            <p:cNvGrpSpPr/>
            <p:nvPr/>
          </p:nvGrpSpPr>
          <p:grpSpPr>
            <a:xfrm>
              <a:off x="5368836" y="988899"/>
              <a:ext cx="3573781" cy="1525482"/>
              <a:chOff x="2895599" y="3276615"/>
              <a:chExt cx="3573781" cy="1525482"/>
            </a:xfrm>
          </p:grpSpPr>
          <p:grpSp>
            <p:nvGrpSpPr>
              <p:cNvPr id="99" name="Group 98"/>
              <p:cNvGrpSpPr/>
              <p:nvPr/>
            </p:nvGrpSpPr>
            <p:grpSpPr>
              <a:xfrm>
                <a:off x="2895599" y="3276615"/>
                <a:ext cx="3573781" cy="1441727"/>
                <a:chOff x="5362765" y="3022553"/>
                <a:chExt cx="3573781" cy="1881503"/>
              </a:xfrm>
            </p:grpSpPr>
            <p:sp>
              <p:nvSpPr>
                <p:cNvPr id="108" name="Rectangle 107"/>
                <p:cNvSpPr/>
                <p:nvPr/>
              </p:nvSpPr>
              <p:spPr>
                <a:xfrm>
                  <a:off x="5362765" y="3022553"/>
                  <a:ext cx="3573781" cy="188150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 rot="5400000">
                  <a:off x="6257578" y="4027892"/>
                  <a:ext cx="1471197" cy="126292"/>
                </a:xfrm>
                <a:prstGeom prst="rect">
                  <a:avLst/>
                </a:prstGeom>
                <a:solidFill>
                  <a:srgbClr val="0070C0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110" name="Straight Connector 109"/>
                <p:cNvCxnSpPr/>
                <p:nvPr/>
              </p:nvCxnSpPr>
              <p:spPr>
                <a:xfrm flipH="1">
                  <a:off x="6993178" y="3671647"/>
                  <a:ext cx="1" cy="38186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/>
                <p:cNvCxnSpPr/>
                <p:nvPr/>
              </p:nvCxnSpPr>
              <p:spPr>
                <a:xfrm>
                  <a:off x="5990980" y="3812952"/>
                  <a:ext cx="0" cy="44621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2" name="Pfeil nach rechts 17"/>
                <p:cNvSpPr/>
                <p:nvPr/>
              </p:nvSpPr>
              <p:spPr>
                <a:xfrm>
                  <a:off x="5496895" y="3844924"/>
                  <a:ext cx="494085" cy="414239"/>
                </a:xfrm>
                <a:prstGeom prst="rightArrow">
                  <a:avLst/>
                </a:prstGeom>
                <a:solidFill>
                  <a:srgbClr val="00FF00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  <p:pic>
            <p:nvPicPr>
              <p:cNvPr id="100" name="Grafik 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29595" y="3926313"/>
                <a:ext cx="770115" cy="259106"/>
              </a:xfrm>
              <a:prstGeom prst="rect">
                <a:avLst/>
              </a:prstGeom>
            </p:spPr>
          </p:pic>
          <p:sp>
            <p:nvSpPr>
              <p:cNvPr id="101" name="TextBox 100"/>
              <p:cNvSpPr txBox="1"/>
              <p:nvPr/>
            </p:nvSpPr>
            <p:spPr>
              <a:xfrm>
                <a:off x="3659105" y="3646326"/>
                <a:ext cx="641083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/>
                  <a:t>X-rays</a:t>
                </a:r>
              </a:p>
            </p:txBody>
          </p:sp>
          <p:sp>
            <p:nvSpPr>
              <p:cNvPr id="102" name="TextBox 101"/>
              <p:cNvSpPr txBox="1"/>
              <p:nvPr/>
            </p:nvSpPr>
            <p:spPr>
              <a:xfrm>
                <a:off x="2949115" y="3649314"/>
                <a:ext cx="747749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>
                    <a:solidFill>
                      <a:srgbClr val="00FF00"/>
                    </a:solidFill>
                  </a:rPr>
                  <a:t>Laser</a:t>
                </a:r>
              </a:p>
            </p:txBody>
          </p:sp>
          <p:sp>
            <p:nvSpPr>
              <p:cNvPr id="103" name="TextBox 102"/>
              <p:cNvSpPr txBox="1"/>
              <p:nvPr/>
            </p:nvSpPr>
            <p:spPr>
              <a:xfrm>
                <a:off x="4899660" y="4432765"/>
                <a:ext cx="693420" cy="369332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endParaRPr lang="en-US" dirty="0" smtClean="0"/>
              </a:p>
            </p:txBody>
          </p:sp>
          <p:sp>
            <p:nvSpPr>
              <p:cNvPr id="104" name="TextBox 103"/>
              <p:cNvSpPr txBox="1"/>
              <p:nvPr/>
            </p:nvSpPr>
            <p:spPr>
              <a:xfrm>
                <a:off x="4162122" y="3279733"/>
                <a:ext cx="1129329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>
                    <a:solidFill>
                      <a:srgbClr val="0070C0"/>
                    </a:solidFill>
                  </a:rPr>
                  <a:t>Ion beam</a:t>
                </a:r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3256552" y="4213648"/>
                <a:ext cx="731520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/>
                  <a:t>target</a:t>
                </a:r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4214895" y="4366048"/>
                <a:ext cx="731520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/>
                  <a:t>sample</a:t>
                </a:r>
              </a:p>
            </p:txBody>
          </p:sp>
        </p:grpSp>
        <p:sp>
          <p:nvSpPr>
            <p:cNvPr id="115" name="Rectangle 114"/>
            <p:cNvSpPr/>
            <p:nvPr/>
          </p:nvSpPr>
          <p:spPr>
            <a:xfrm>
              <a:off x="7893830" y="1644359"/>
              <a:ext cx="940037" cy="500343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sp>
          <p:nvSpPr>
            <p:cNvPr id="116" name="Rectangle 115"/>
            <p:cNvSpPr/>
            <p:nvPr/>
          </p:nvSpPr>
          <p:spPr>
            <a:xfrm rot="18821063">
              <a:off x="7423811" y="695377"/>
              <a:ext cx="940037" cy="500343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pic>
          <p:nvPicPr>
            <p:cNvPr id="117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9263197">
              <a:off x="7036741" y="1340104"/>
              <a:ext cx="574400" cy="259106"/>
            </a:xfrm>
            <a:prstGeom prst="rect">
              <a:avLst/>
            </a:prstGeom>
          </p:spPr>
        </p:pic>
        <p:pic>
          <p:nvPicPr>
            <p:cNvPr id="118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02342" y="1750948"/>
              <a:ext cx="770115" cy="259106"/>
            </a:xfrm>
            <a:prstGeom prst="rect">
              <a:avLst/>
            </a:prstGeom>
          </p:spPr>
        </p:pic>
      </p:grpSp>
      <p:grpSp>
        <p:nvGrpSpPr>
          <p:cNvPr id="137" name="Group 136"/>
          <p:cNvGrpSpPr/>
          <p:nvPr/>
        </p:nvGrpSpPr>
        <p:grpSpPr>
          <a:xfrm>
            <a:off x="2895277" y="1223113"/>
            <a:ext cx="3573781" cy="1525481"/>
            <a:chOff x="3058057" y="1365416"/>
            <a:chExt cx="3573781" cy="1525481"/>
          </a:xfrm>
        </p:grpSpPr>
        <p:grpSp>
          <p:nvGrpSpPr>
            <p:cNvPr id="119" name="Group 118"/>
            <p:cNvGrpSpPr/>
            <p:nvPr/>
          </p:nvGrpSpPr>
          <p:grpSpPr>
            <a:xfrm>
              <a:off x="3058057" y="1365416"/>
              <a:ext cx="3573781" cy="1525481"/>
              <a:chOff x="2895599" y="3276616"/>
              <a:chExt cx="3573781" cy="1525481"/>
            </a:xfrm>
          </p:grpSpPr>
          <p:grpSp>
            <p:nvGrpSpPr>
              <p:cNvPr id="120" name="Group 119"/>
              <p:cNvGrpSpPr/>
              <p:nvPr/>
            </p:nvGrpSpPr>
            <p:grpSpPr>
              <a:xfrm>
                <a:off x="2895599" y="3276616"/>
                <a:ext cx="3573781" cy="1441727"/>
                <a:chOff x="5362765" y="3022552"/>
                <a:chExt cx="3573781" cy="1881502"/>
              </a:xfrm>
            </p:grpSpPr>
            <p:sp>
              <p:nvSpPr>
                <p:cNvPr id="130" name="Rectangle 129"/>
                <p:cNvSpPr/>
                <p:nvPr/>
              </p:nvSpPr>
              <p:spPr>
                <a:xfrm>
                  <a:off x="5362765" y="3022552"/>
                  <a:ext cx="3573781" cy="18815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1" name="Rectangle 130"/>
                <p:cNvSpPr/>
                <p:nvPr/>
              </p:nvSpPr>
              <p:spPr>
                <a:xfrm rot="5400000">
                  <a:off x="6257578" y="4027892"/>
                  <a:ext cx="1471197" cy="126292"/>
                </a:xfrm>
                <a:prstGeom prst="rect">
                  <a:avLst/>
                </a:prstGeom>
                <a:solidFill>
                  <a:srgbClr val="0070C0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132" name="Straight Connector 131"/>
                <p:cNvCxnSpPr/>
                <p:nvPr/>
              </p:nvCxnSpPr>
              <p:spPr>
                <a:xfrm flipH="1">
                  <a:off x="6993177" y="3671647"/>
                  <a:ext cx="1" cy="85971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>
                  <a:off x="5990980" y="3812952"/>
                  <a:ext cx="0" cy="44621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4" name="Pfeil nach rechts 17"/>
                <p:cNvSpPr/>
                <p:nvPr/>
              </p:nvSpPr>
              <p:spPr>
                <a:xfrm>
                  <a:off x="5496895" y="3844924"/>
                  <a:ext cx="494085" cy="414239"/>
                </a:xfrm>
                <a:prstGeom prst="rightArrow">
                  <a:avLst/>
                </a:prstGeom>
                <a:solidFill>
                  <a:srgbClr val="00FF00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5" name="Rectangle 134"/>
                <p:cNvSpPr/>
                <p:nvPr/>
              </p:nvSpPr>
              <p:spPr>
                <a:xfrm>
                  <a:off x="7889672" y="3702168"/>
                  <a:ext cx="940037" cy="652964"/>
                </a:xfrm>
                <a:prstGeom prst="rect">
                  <a:avLst/>
                </a:prstGeom>
                <a:solidFill>
                  <a:srgbClr val="FDBB63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sz="1200" dirty="0" smtClean="0"/>
                    <a:t>Detector</a:t>
                  </a:r>
                  <a:endParaRPr lang="en-US" sz="1200" dirty="0"/>
                </a:p>
              </p:txBody>
            </p:sp>
          </p:grpSp>
          <p:pic>
            <p:nvPicPr>
              <p:cNvPr id="121" name="Grafik 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29595" y="3926313"/>
                <a:ext cx="770115" cy="259106"/>
              </a:xfrm>
              <a:prstGeom prst="rect">
                <a:avLst/>
              </a:prstGeom>
            </p:spPr>
          </p:pic>
          <p:sp>
            <p:nvSpPr>
              <p:cNvPr id="122" name="TextBox 121"/>
              <p:cNvSpPr txBox="1"/>
              <p:nvPr/>
            </p:nvSpPr>
            <p:spPr>
              <a:xfrm>
                <a:off x="3659105" y="3646326"/>
                <a:ext cx="641083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/>
                  <a:t>X-rays</a:t>
                </a:r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2949115" y="3649314"/>
                <a:ext cx="747749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>
                    <a:solidFill>
                      <a:srgbClr val="00FF00"/>
                    </a:solidFill>
                  </a:rPr>
                  <a:t>Laser</a:t>
                </a:r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4899660" y="4432765"/>
                <a:ext cx="693420" cy="369332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endParaRPr lang="en-US" dirty="0" smtClean="0"/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4162122" y="3279733"/>
                <a:ext cx="1129329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>
                    <a:solidFill>
                      <a:srgbClr val="0070C0"/>
                    </a:solidFill>
                  </a:rPr>
                  <a:t>Ion beam</a:t>
                </a:r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3256552" y="4213648"/>
                <a:ext cx="731520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/>
                  <a:t>target</a:t>
                </a:r>
              </a:p>
            </p:txBody>
          </p:sp>
          <p:sp>
            <p:nvSpPr>
              <p:cNvPr id="129" name="TextBox 128"/>
              <p:cNvSpPr txBox="1"/>
              <p:nvPr/>
            </p:nvSpPr>
            <p:spPr>
              <a:xfrm>
                <a:off x="4214895" y="4366048"/>
                <a:ext cx="731520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/>
                  <a:t>sample</a:t>
                </a:r>
              </a:p>
            </p:txBody>
          </p:sp>
        </p:grpSp>
        <p:pic>
          <p:nvPicPr>
            <p:cNvPr id="136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2597" y="2015113"/>
              <a:ext cx="770115" cy="259106"/>
            </a:xfrm>
            <a:prstGeom prst="rect">
              <a:avLst/>
            </a:prstGeom>
          </p:spPr>
        </p:pic>
      </p:grpSp>
      <p:grpSp>
        <p:nvGrpSpPr>
          <p:cNvPr id="160" name="Group 159"/>
          <p:cNvGrpSpPr/>
          <p:nvPr/>
        </p:nvGrpSpPr>
        <p:grpSpPr>
          <a:xfrm>
            <a:off x="2905486" y="1218006"/>
            <a:ext cx="3573781" cy="1525482"/>
            <a:chOff x="2905486" y="1218006"/>
            <a:chExt cx="3573781" cy="1525482"/>
          </a:xfrm>
        </p:grpSpPr>
        <p:grpSp>
          <p:nvGrpSpPr>
            <p:cNvPr id="158" name="Group 157"/>
            <p:cNvGrpSpPr/>
            <p:nvPr/>
          </p:nvGrpSpPr>
          <p:grpSpPr>
            <a:xfrm>
              <a:off x="2905486" y="1218006"/>
              <a:ext cx="3573781" cy="1525482"/>
              <a:chOff x="2905486" y="1218006"/>
              <a:chExt cx="3573781" cy="1525482"/>
            </a:xfrm>
          </p:grpSpPr>
          <p:grpSp>
            <p:nvGrpSpPr>
              <p:cNvPr id="138" name="Group 137"/>
              <p:cNvGrpSpPr/>
              <p:nvPr/>
            </p:nvGrpSpPr>
            <p:grpSpPr>
              <a:xfrm>
                <a:off x="2905486" y="1218006"/>
                <a:ext cx="3573781" cy="1525482"/>
                <a:chOff x="5368836" y="988899"/>
                <a:chExt cx="3573781" cy="1525482"/>
              </a:xfrm>
            </p:grpSpPr>
            <p:grpSp>
              <p:nvGrpSpPr>
                <p:cNvPr id="139" name="Group 138"/>
                <p:cNvGrpSpPr/>
                <p:nvPr/>
              </p:nvGrpSpPr>
              <p:grpSpPr>
                <a:xfrm>
                  <a:off x="5368836" y="988899"/>
                  <a:ext cx="3573781" cy="1525482"/>
                  <a:chOff x="2895599" y="3276615"/>
                  <a:chExt cx="3573781" cy="1525482"/>
                </a:xfrm>
              </p:grpSpPr>
              <p:grpSp>
                <p:nvGrpSpPr>
                  <p:cNvPr id="144" name="Group 143"/>
                  <p:cNvGrpSpPr/>
                  <p:nvPr/>
                </p:nvGrpSpPr>
                <p:grpSpPr>
                  <a:xfrm>
                    <a:off x="2895599" y="3276615"/>
                    <a:ext cx="3573781" cy="1441727"/>
                    <a:chOff x="5362765" y="3022553"/>
                    <a:chExt cx="3573781" cy="1881503"/>
                  </a:xfrm>
                </p:grpSpPr>
                <p:sp>
                  <p:nvSpPr>
                    <p:cNvPr id="152" name="Rectangle 151"/>
                    <p:cNvSpPr/>
                    <p:nvPr/>
                  </p:nvSpPr>
                  <p:spPr>
                    <a:xfrm>
                      <a:off x="5362765" y="3022553"/>
                      <a:ext cx="3573781" cy="1881503"/>
                    </a:xfrm>
                    <a:prstGeom prst="rect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3" name="Rectangle 152"/>
                    <p:cNvSpPr/>
                    <p:nvPr/>
                  </p:nvSpPr>
                  <p:spPr>
                    <a:xfrm rot="5400000">
                      <a:off x="6257578" y="4027892"/>
                      <a:ext cx="1471197" cy="126292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 dirty="0"/>
                    </a:p>
                  </p:txBody>
                </p:sp>
                <p:cxnSp>
                  <p:nvCxnSpPr>
                    <p:cNvPr id="154" name="Straight Connector 153"/>
                    <p:cNvCxnSpPr/>
                    <p:nvPr/>
                  </p:nvCxnSpPr>
                  <p:spPr>
                    <a:xfrm flipH="1">
                      <a:off x="6993178" y="3671647"/>
                      <a:ext cx="1" cy="381863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5" name="Straight Connector 154"/>
                    <p:cNvCxnSpPr/>
                    <p:nvPr/>
                  </p:nvCxnSpPr>
                  <p:spPr>
                    <a:xfrm>
                      <a:off x="5990980" y="3812952"/>
                      <a:ext cx="0" cy="446211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6" name="Pfeil nach rechts 17"/>
                    <p:cNvSpPr/>
                    <p:nvPr/>
                  </p:nvSpPr>
                  <p:spPr>
                    <a:xfrm>
                      <a:off x="5496895" y="3844924"/>
                      <a:ext cx="494085" cy="414239"/>
                    </a:xfrm>
                    <a:prstGeom prst="rightArrow">
                      <a:avLst/>
                    </a:prstGeom>
                    <a:solidFill>
                      <a:srgbClr val="00FF00"/>
                    </a:solidFill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pic>
                <p:nvPicPr>
                  <p:cNvPr id="145" name="Grafik 6"/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3629595" y="3926313"/>
                    <a:ext cx="770115" cy="259106"/>
                  </a:xfrm>
                  <a:prstGeom prst="rect">
                    <a:avLst/>
                  </a:prstGeom>
                </p:spPr>
              </p:pic>
              <p:sp>
                <p:nvSpPr>
                  <p:cNvPr id="146" name="TextBox 145"/>
                  <p:cNvSpPr txBox="1"/>
                  <p:nvPr/>
                </p:nvSpPr>
                <p:spPr>
                  <a:xfrm>
                    <a:off x="3659105" y="3646326"/>
                    <a:ext cx="641083" cy="276999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en-US" sz="1200" dirty="0" smtClean="0"/>
                      <a:t>X-rays</a:t>
                    </a:r>
                  </a:p>
                </p:txBody>
              </p:sp>
              <p:sp>
                <p:nvSpPr>
                  <p:cNvPr id="147" name="TextBox 146"/>
                  <p:cNvSpPr txBox="1"/>
                  <p:nvPr/>
                </p:nvSpPr>
                <p:spPr>
                  <a:xfrm>
                    <a:off x="2949115" y="3649314"/>
                    <a:ext cx="747749" cy="276999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en-US" sz="1200" dirty="0" smtClean="0">
                        <a:solidFill>
                          <a:srgbClr val="00FF00"/>
                        </a:solidFill>
                      </a:rPr>
                      <a:t>Laser</a:t>
                    </a:r>
                  </a:p>
                </p:txBody>
              </p:sp>
              <p:sp>
                <p:nvSpPr>
                  <p:cNvPr id="148" name="TextBox 147"/>
                  <p:cNvSpPr txBox="1"/>
                  <p:nvPr/>
                </p:nvSpPr>
                <p:spPr>
                  <a:xfrm>
                    <a:off x="4899660" y="4432765"/>
                    <a:ext cx="693420" cy="369332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endParaRPr lang="en-US" dirty="0" smtClean="0"/>
                  </a:p>
                </p:txBody>
              </p:sp>
              <p:sp>
                <p:nvSpPr>
                  <p:cNvPr id="149" name="TextBox 148"/>
                  <p:cNvSpPr txBox="1"/>
                  <p:nvPr/>
                </p:nvSpPr>
                <p:spPr>
                  <a:xfrm>
                    <a:off x="4162122" y="3279733"/>
                    <a:ext cx="1129329" cy="276999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en-US" sz="1200" dirty="0" smtClean="0">
                        <a:solidFill>
                          <a:srgbClr val="0070C0"/>
                        </a:solidFill>
                      </a:rPr>
                      <a:t>Ion beam</a:t>
                    </a:r>
                  </a:p>
                </p:txBody>
              </p:sp>
              <p:sp>
                <p:nvSpPr>
                  <p:cNvPr id="150" name="TextBox 149"/>
                  <p:cNvSpPr txBox="1"/>
                  <p:nvPr/>
                </p:nvSpPr>
                <p:spPr>
                  <a:xfrm>
                    <a:off x="3256552" y="4213648"/>
                    <a:ext cx="731520" cy="276999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en-US" sz="1200" dirty="0" smtClean="0"/>
                      <a:t>target</a:t>
                    </a:r>
                  </a:p>
                </p:txBody>
              </p:sp>
              <p:sp>
                <p:nvSpPr>
                  <p:cNvPr id="151" name="TextBox 150"/>
                  <p:cNvSpPr txBox="1"/>
                  <p:nvPr/>
                </p:nvSpPr>
                <p:spPr>
                  <a:xfrm>
                    <a:off x="4214895" y="4366048"/>
                    <a:ext cx="731520" cy="276999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en-US" sz="1200" dirty="0" smtClean="0"/>
                      <a:t>sample</a:t>
                    </a:r>
                  </a:p>
                </p:txBody>
              </p:sp>
            </p:grpSp>
            <p:sp>
              <p:nvSpPr>
                <p:cNvPr id="140" name="Rectangle 139"/>
                <p:cNvSpPr/>
                <p:nvPr/>
              </p:nvSpPr>
              <p:spPr>
                <a:xfrm>
                  <a:off x="7884305" y="1782848"/>
                  <a:ext cx="940037" cy="306450"/>
                </a:xfrm>
                <a:prstGeom prst="rect">
                  <a:avLst/>
                </a:prstGeom>
                <a:solidFill>
                  <a:srgbClr val="FDBB63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sz="1200" dirty="0" smtClean="0"/>
                    <a:t>Detector</a:t>
                  </a:r>
                  <a:endParaRPr lang="en-US" sz="1200" dirty="0"/>
                </a:p>
              </p:txBody>
            </p:sp>
            <p:pic>
              <p:nvPicPr>
                <p:cNvPr id="143" name="Grafik 6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102342" y="1780423"/>
                  <a:ext cx="770115" cy="259106"/>
                </a:xfrm>
                <a:prstGeom prst="rect">
                  <a:avLst/>
                </a:prstGeom>
              </p:spPr>
            </p:pic>
          </p:grpSp>
          <p:sp>
            <p:nvSpPr>
              <p:cNvPr id="157" name="Rectangle 156"/>
              <p:cNvSpPr/>
              <p:nvPr/>
            </p:nvSpPr>
            <p:spPr>
              <a:xfrm>
                <a:off x="5420646" y="1658576"/>
                <a:ext cx="940037" cy="306450"/>
              </a:xfrm>
              <a:prstGeom prst="rect">
                <a:avLst/>
              </a:prstGeom>
              <a:solidFill>
                <a:srgbClr val="FDBB63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 smtClean="0"/>
                  <a:t>Detector</a:t>
                </a:r>
                <a:endParaRPr lang="en-US" sz="1200" dirty="0"/>
              </a:p>
            </p:txBody>
          </p:sp>
        </p:grpSp>
        <p:pic>
          <p:nvPicPr>
            <p:cNvPr id="159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29182" y="1733160"/>
              <a:ext cx="770115" cy="259106"/>
            </a:xfrm>
            <a:prstGeom prst="rect">
              <a:avLst/>
            </a:prstGeom>
          </p:spPr>
        </p:pic>
      </p:grpSp>
      <p:grpSp>
        <p:nvGrpSpPr>
          <p:cNvPr id="183" name="Group 182"/>
          <p:cNvGrpSpPr/>
          <p:nvPr/>
        </p:nvGrpSpPr>
        <p:grpSpPr>
          <a:xfrm>
            <a:off x="2638254" y="1369008"/>
            <a:ext cx="2965542" cy="1374180"/>
            <a:chOff x="723900" y="1226230"/>
            <a:chExt cx="2965542" cy="1374180"/>
          </a:xfrm>
        </p:grpSpPr>
        <p:grpSp>
          <p:nvGrpSpPr>
            <p:cNvPr id="166" name="Group 165"/>
            <p:cNvGrpSpPr/>
            <p:nvPr/>
          </p:nvGrpSpPr>
          <p:grpSpPr>
            <a:xfrm>
              <a:off x="1045477" y="1444639"/>
              <a:ext cx="2643965" cy="1155771"/>
              <a:chOff x="2949115" y="3646326"/>
              <a:chExt cx="2643965" cy="1155771"/>
            </a:xfrm>
          </p:grpSpPr>
          <p:grpSp>
            <p:nvGrpSpPr>
              <p:cNvPr id="169" name="Group 168"/>
              <p:cNvGrpSpPr/>
              <p:nvPr/>
            </p:nvGrpSpPr>
            <p:grpSpPr>
              <a:xfrm>
                <a:off x="3029729" y="3882267"/>
                <a:ext cx="494085" cy="341915"/>
                <a:chOff x="5496895" y="3812952"/>
                <a:chExt cx="494085" cy="446211"/>
              </a:xfrm>
            </p:grpSpPr>
            <p:cxnSp>
              <p:nvCxnSpPr>
                <p:cNvPr id="180" name="Straight Connector 179"/>
                <p:cNvCxnSpPr/>
                <p:nvPr/>
              </p:nvCxnSpPr>
              <p:spPr>
                <a:xfrm>
                  <a:off x="5990980" y="3812952"/>
                  <a:ext cx="0" cy="44621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1" name="Pfeil nach rechts 17"/>
                <p:cNvSpPr/>
                <p:nvPr/>
              </p:nvSpPr>
              <p:spPr>
                <a:xfrm>
                  <a:off x="5496895" y="3844924"/>
                  <a:ext cx="494085" cy="414239"/>
                </a:xfrm>
                <a:prstGeom prst="rightArrow">
                  <a:avLst/>
                </a:prstGeom>
                <a:solidFill>
                  <a:srgbClr val="00FF00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  <p:pic>
            <p:nvPicPr>
              <p:cNvPr id="170" name="Grafik 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29595" y="3926313"/>
                <a:ext cx="770115" cy="259106"/>
              </a:xfrm>
              <a:prstGeom prst="rect">
                <a:avLst/>
              </a:prstGeom>
            </p:spPr>
          </p:pic>
          <p:sp>
            <p:nvSpPr>
              <p:cNvPr id="171" name="TextBox 170"/>
              <p:cNvSpPr txBox="1"/>
              <p:nvPr/>
            </p:nvSpPr>
            <p:spPr>
              <a:xfrm>
                <a:off x="3659105" y="3646326"/>
                <a:ext cx="641083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/>
                  <a:t>X-rays</a:t>
                </a:r>
              </a:p>
            </p:txBody>
          </p:sp>
          <p:sp>
            <p:nvSpPr>
              <p:cNvPr id="172" name="TextBox 171"/>
              <p:cNvSpPr txBox="1"/>
              <p:nvPr/>
            </p:nvSpPr>
            <p:spPr>
              <a:xfrm>
                <a:off x="2949115" y="3649314"/>
                <a:ext cx="747749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>
                    <a:solidFill>
                      <a:srgbClr val="00FF00"/>
                    </a:solidFill>
                  </a:rPr>
                  <a:t>Laser</a:t>
                </a:r>
              </a:p>
            </p:txBody>
          </p:sp>
          <p:sp>
            <p:nvSpPr>
              <p:cNvPr id="173" name="TextBox 172"/>
              <p:cNvSpPr txBox="1"/>
              <p:nvPr/>
            </p:nvSpPr>
            <p:spPr>
              <a:xfrm>
                <a:off x="4899660" y="4432765"/>
                <a:ext cx="693420" cy="369332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endParaRPr lang="en-US" dirty="0" smtClean="0"/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3256552" y="4213648"/>
                <a:ext cx="731520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/>
                  <a:t>target</a:t>
                </a:r>
              </a:p>
            </p:txBody>
          </p:sp>
        </p:grpSp>
        <p:sp>
          <p:nvSpPr>
            <p:cNvPr id="182" name="Oval 181"/>
            <p:cNvSpPr/>
            <p:nvPr/>
          </p:nvSpPr>
          <p:spPr>
            <a:xfrm>
              <a:off x="723900" y="1226230"/>
              <a:ext cx="2057034" cy="119949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85" name="Content Placeholder 2"/>
          <p:cNvSpPr txBox="1">
            <a:spLocks/>
          </p:cNvSpPr>
          <p:nvPr/>
        </p:nvSpPr>
        <p:spPr>
          <a:xfrm>
            <a:off x="5296319" y="2651554"/>
            <a:ext cx="2496396" cy="307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dirty="0" smtClean="0">
                <a:solidFill>
                  <a:srgbClr val="000000"/>
                </a:solidFill>
              </a:rPr>
              <a:t>X-ray source demands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199" name="Group 198" hidden="1"/>
          <p:cNvGrpSpPr/>
          <p:nvPr/>
        </p:nvGrpSpPr>
        <p:grpSpPr>
          <a:xfrm>
            <a:off x="5011706" y="2722267"/>
            <a:ext cx="4581948" cy="1901678"/>
            <a:chOff x="5011706" y="2722267"/>
            <a:chExt cx="4581948" cy="1901678"/>
          </a:xfrm>
        </p:grpSpPr>
        <p:grpSp>
          <p:nvGrpSpPr>
            <p:cNvPr id="198" name="Group 197"/>
            <p:cNvGrpSpPr/>
            <p:nvPr/>
          </p:nvGrpSpPr>
          <p:grpSpPr>
            <a:xfrm>
              <a:off x="5011706" y="2722267"/>
              <a:ext cx="4581948" cy="1901678"/>
              <a:chOff x="5011706" y="2722267"/>
              <a:chExt cx="4581948" cy="1901678"/>
            </a:xfrm>
          </p:grpSpPr>
          <p:grpSp>
            <p:nvGrpSpPr>
              <p:cNvPr id="195" name="Group 194"/>
              <p:cNvGrpSpPr/>
              <p:nvPr/>
            </p:nvGrpSpPr>
            <p:grpSpPr>
              <a:xfrm>
                <a:off x="5011706" y="2722267"/>
                <a:ext cx="4581948" cy="1901678"/>
                <a:chOff x="3707580" y="-2407196"/>
                <a:chExt cx="4581948" cy="1901678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3707580" y="-2407196"/>
                  <a:ext cx="4581948" cy="1901678"/>
                  <a:chOff x="4536069" y="-1951155"/>
                  <a:chExt cx="4581948" cy="1901678"/>
                </a:xfrm>
              </p:grpSpPr>
              <p:grpSp>
                <p:nvGrpSpPr>
                  <p:cNvPr id="188" name="Group 187"/>
                  <p:cNvGrpSpPr/>
                  <p:nvPr/>
                </p:nvGrpSpPr>
                <p:grpSpPr>
                  <a:xfrm>
                    <a:off x="4536069" y="-1672219"/>
                    <a:ext cx="4581948" cy="1622742"/>
                    <a:chOff x="5843886" y="-2805087"/>
                    <a:chExt cx="2993366" cy="1060130"/>
                  </a:xfrm>
                </p:grpSpPr>
                <p:pic>
                  <p:nvPicPr>
                    <p:cNvPr id="186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10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-1" b="71200"/>
                    <a:stretch/>
                  </p:blipFill>
                  <p:spPr bwMode="auto">
                    <a:xfrm>
                      <a:off x="5843886" y="-2805087"/>
                      <a:ext cx="2993366" cy="6949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  <p:pic>
                  <p:nvPicPr>
                    <p:cNvPr id="187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10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82966" b="1877"/>
                    <a:stretch/>
                  </p:blipFill>
                  <p:spPr bwMode="auto">
                    <a:xfrm>
                      <a:off x="5843886" y="-2110717"/>
                      <a:ext cx="2993366" cy="36576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</p:grpSp>
              <p:sp>
                <p:nvSpPr>
                  <p:cNvPr id="189" name="TextBox 188"/>
                  <p:cNvSpPr txBox="1"/>
                  <p:nvPr/>
                </p:nvSpPr>
                <p:spPr>
                  <a:xfrm>
                    <a:off x="4877245" y="-1951155"/>
                    <a:ext cx="3460787" cy="338554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600" dirty="0" smtClean="0"/>
                      <a:t>FLYCHK </a:t>
                    </a:r>
                    <a:r>
                      <a:rPr lang="de-DE" sz="1600" dirty="0" err="1" smtClean="0"/>
                      <a:t>simulation</a:t>
                    </a:r>
                    <a:r>
                      <a:rPr lang="de-DE" sz="1600" dirty="0" smtClean="0"/>
                      <a:t> </a:t>
                    </a:r>
                    <a:r>
                      <a:rPr lang="de-DE" sz="1600" dirty="0" err="1" smtClean="0"/>
                      <a:t>of</a:t>
                    </a:r>
                    <a:r>
                      <a:rPr lang="de-DE" sz="1600" dirty="0" smtClean="0"/>
                      <a:t> Al</a:t>
                    </a:r>
                    <a:endParaRPr lang="en-US" sz="1600" dirty="0" smtClean="0"/>
                  </a:p>
                </p:txBody>
              </p:sp>
              <p:sp>
                <p:nvSpPr>
                  <p:cNvPr id="190" name="Rectangle 189"/>
                  <p:cNvSpPr/>
                  <p:nvPr/>
                </p:nvSpPr>
                <p:spPr>
                  <a:xfrm>
                    <a:off x="7972291" y="-1060571"/>
                    <a:ext cx="354839" cy="27936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1" name="TextBox 190"/>
                  <p:cNvSpPr txBox="1"/>
                  <p:nvPr/>
                </p:nvSpPr>
                <p:spPr>
                  <a:xfrm rot="16200000">
                    <a:off x="4179176" y="-1124824"/>
                    <a:ext cx="1045479" cy="276999"/>
                  </a:xfrm>
                  <a:prstGeom prst="rect">
                    <a:avLst/>
                  </a:prstGeom>
                </p:spPr>
                <p:txBody>
                  <a:bodyPr vert="horz" wrap="non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200" dirty="0" err="1" smtClean="0"/>
                      <a:t>transmission</a:t>
                    </a:r>
                    <a:endParaRPr lang="en-US" sz="1200" dirty="0" smtClean="0"/>
                  </a:p>
                </p:txBody>
              </p:sp>
            </p:grpSp>
            <p:sp>
              <p:nvSpPr>
                <p:cNvPr id="194" name="Rectangle 193"/>
                <p:cNvSpPr/>
                <p:nvPr/>
              </p:nvSpPr>
              <p:spPr>
                <a:xfrm>
                  <a:off x="4951283" y="-785453"/>
                  <a:ext cx="2042875" cy="23588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5235514" y="-804060"/>
                  <a:ext cx="1474412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de-DE" sz="1200" dirty="0" err="1" smtClean="0"/>
                    <a:t>photon</a:t>
                  </a:r>
                  <a:r>
                    <a:rPr lang="de-DE" sz="1200" dirty="0" smtClean="0"/>
                    <a:t> </a:t>
                  </a:r>
                  <a:r>
                    <a:rPr lang="de-DE" sz="1200" dirty="0" err="1" smtClean="0"/>
                    <a:t>energy</a:t>
                  </a:r>
                  <a:r>
                    <a:rPr lang="de-DE" sz="1200" dirty="0" smtClean="0"/>
                    <a:t> [eV]</a:t>
                  </a:r>
                  <a:endParaRPr lang="en-US" sz="1200" dirty="0" smtClean="0"/>
                </a:p>
              </p:txBody>
            </p: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7" name="TextBox 196"/>
                  <p:cNvSpPr txBox="1"/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vert="horz" wrap="square" lIns="0" tIns="0" rIns="0" bIns="0" rtlCol="0" anchor="t">
                    <a:spAutoFit/>
                  </a:bodyPr>
                  <a:lstStyle/>
                  <a:p>
                    <a:pPr algn="l"/>
                    <a:r>
                      <a:rPr lang="de-DE" sz="1400" dirty="0" smtClean="0">
                        <a:solidFill>
                          <a:srgbClr val="FF0000"/>
                        </a:solidFill>
                      </a:rPr>
                      <a:t>K-</a:t>
                    </a:r>
                    <a:r>
                      <a:rPr lang="de-DE" sz="1400" dirty="0" err="1" smtClean="0">
                        <a:solidFill>
                          <a:srgbClr val="FF0000"/>
                        </a:solidFill>
                      </a:rPr>
                      <a:t>edge</a:t>
                    </a:r>
                    <a:r>
                      <a:rPr lang="de-DE" sz="1400" dirty="0" smtClean="0">
                        <a:solidFill>
                          <a:srgbClr val="FF0000"/>
                        </a:solidFill>
                      </a:rPr>
                      <a:t> at </a:t>
                    </a:r>
                    <a14:m>
                      <m:oMath xmlns:m="http://schemas.openxmlformats.org/officeDocument/2006/math">
                        <m:r>
                          <a:rPr lang="de-DE" sz="14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0.5 </m:t>
                        </m:r>
                        <m:sSub>
                          <m:sSubPr>
                            <m:ctrlP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a14:m>
                    <a:endParaRPr lang="en-US" sz="1400" dirty="0" smtClean="0">
                      <a:solidFill>
                        <a:srgbClr val="FF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97" name="TextBox 19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7792" t="-25714" b="-5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6" name="TextBox 195"/>
                <p:cNvSpPr txBox="1"/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vert="horz" wrap="square" lIns="0" tIns="0" rIns="0" bIns="0" rtlCol="0" anchor="t">
                  <a:spAutoFit/>
                </a:bodyPr>
                <a:lstStyle/>
                <a:p>
                  <a:pPr algn="l"/>
                  <a:r>
                    <a:rPr lang="de-DE" sz="1400" dirty="0" smtClean="0"/>
                    <a:t>K-</a:t>
                  </a:r>
                  <a:r>
                    <a:rPr lang="de-DE" sz="1400" dirty="0" err="1" smtClean="0"/>
                    <a:t>edge</a:t>
                  </a:r>
                  <a:r>
                    <a:rPr lang="de-DE" sz="1400" dirty="0" smtClean="0"/>
                    <a:t> at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de-DE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a14:m>
                  <a:endParaRPr lang="en-US" sz="1400" dirty="0" smtClean="0"/>
                </a:p>
              </p:txBody>
            </p:sp>
          </mc:Choice>
          <mc:Fallback xmlns="">
            <p:sp>
              <p:nvSpPr>
                <p:cNvPr id="196" name="TextBox 19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blipFill>
                  <a:blip r:embed="rId12"/>
                  <a:stretch>
                    <a:fillRect l="-10714" t="-25000" b="-47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" name="Group 13"/>
          <p:cNvGrpSpPr/>
          <p:nvPr/>
        </p:nvGrpSpPr>
        <p:grpSpPr>
          <a:xfrm>
            <a:off x="5267778" y="2724236"/>
            <a:ext cx="3378117" cy="2118103"/>
            <a:chOff x="4884850" y="-2264724"/>
            <a:chExt cx="3775677" cy="2367375"/>
          </a:xfrm>
        </p:grpSpPr>
        <p:grpSp>
          <p:nvGrpSpPr>
            <p:cNvPr id="12" name="Group 11"/>
            <p:cNvGrpSpPr/>
            <p:nvPr/>
          </p:nvGrpSpPr>
          <p:grpSpPr>
            <a:xfrm>
              <a:off x="5046925" y="-2264724"/>
              <a:ext cx="3613602" cy="2225445"/>
              <a:chOff x="5046925" y="-2264724"/>
              <a:chExt cx="3613602" cy="2225445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331058" y="-2264724"/>
                <a:ext cx="3177756" cy="1985721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5243914" y="-315486"/>
                <a:ext cx="546061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1500</a:t>
                </a: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>
                <a:off x="5948014" y="-315486"/>
                <a:ext cx="520656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1550</a:t>
                </a:r>
              </a:p>
            </p:txBody>
          </p:sp>
          <p:sp>
            <p:nvSpPr>
              <p:cNvPr id="162" name="TextBox 161"/>
              <p:cNvSpPr txBox="1"/>
              <p:nvPr/>
            </p:nvSpPr>
            <p:spPr>
              <a:xfrm>
                <a:off x="6682838" y="-314477"/>
                <a:ext cx="556620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1600</a:t>
                </a:r>
              </a:p>
            </p:txBody>
          </p:sp>
          <p:sp>
            <p:nvSpPr>
              <p:cNvPr id="163" name="TextBox 162"/>
              <p:cNvSpPr txBox="1"/>
              <p:nvPr/>
            </p:nvSpPr>
            <p:spPr>
              <a:xfrm>
                <a:off x="7391171" y="-314477"/>
                <a:ext cx="578898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1650</a:t>
                </a:r>
              </a:p>
            </p:txBody>
          </p:sp>
          <p:sp>
            <p:nvSpPr>
              <p:cNvPr id="164" name="TextBox 163"/>
              <p:cNvSpPr txBox="1"/>
              <p:nvPr/>
            </p:nvSpPr>
            <p:spPr>
              <a:xfrm>
                <a:off x="8122526" y="-314477"/>
                <a:ext cx="538001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1700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046925" y="-869871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0.4</a:t>
                </a:r>
              </a:p>
            </p:txBody>
          </p:sp>
          <p:sp>
            <p:nvSpPr>
              <p:cNvPr id="165" name="TextBox 164"/>
              <p:cNvSpPr txBox="1"/>
              <p:nvPr/>
            </p:nvSpPr>
            <p:spPr>
              <a:xfrm>
                <a:off x="5046925" y="-1334504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0.6</a:t>
                </a:r>
              </a:p>
            </p:txBody>
          </p:sp>
          <p:sp>
            <p:nvSpPr>
              <p:cNvPr id="167" name="TextBox 166"/>
              <p:cNvSpPr txBox="1"/>
              <p:nvPr/>
            </p:nvSpPr>
            <p:spPr>
              <a:xfrm>
                <a:off x="5061188" y="-1799505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0.8</a:t>
                </a:r>
              </a:p>
            </p:txBody>
          </p:sp>
          <p:sp>
            <p:nvSpPr>
              <p:cNvPr id="168" name="TextBox 167"/>
              <p:cNvSpPr txBox="1"/>
              <p:nvPr/>
            </p:nvSpPr>
            <p:spPr>
              <a:xfrm>
                <a:off x="5067055" y="-2264724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1.0</a:t>
                </a: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6626883" y="-172547"/>
              <a:ext cx="949936" cy="275198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Energy [eV]</a:t>
              </a:r>
            </a:p>
          </p:txBody>
        </p:sp>
        <p:sp>
          <p:nvSpPr>
            <p:cNvPr id="174" name="TextBox 173"/>
            <p:cNvSpPr txBox="1"/>
            <p:nvPr/>
          </p:nvSpPr>
          <p:spPr>
            <a:xfrm rot="16200000">
              <a:off x="4493731" y="-1499017"/>
              <a:ext cx="1057435" cy="275198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Transmission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695223" y="2424900"/>
            <a:ext cx="1856598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i="1" dirty="0" smtClean="0"/>
              <a:t>Results for cold samples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80199" y="4657219"/>
            <a:ext cx="1864613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*D. Riley‘s talk (Monday)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2212498" y="4643460"/>
            <a:ext cx="1907895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**D. Kraus‘ talk (Monday)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25547" y="4756995"/>
            <a:ext cx="2472152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de-DE" sz="1000" dirty="0" err="1" smtClean="0"/>
              <a:t>Zs</a:t>
            </a:r>
            <a:r>
              <a:rPr lang="de-DE" sz="1000" dirty="0" smtClean="0"/>
              <a:t>. Major et </a:t>
            </a:r>
            <a:r>
              <a:rPr lang="de-DE" sz="1000" i="1" dirty="0" smtClean="0"/>
              <a:t>al</a:t>
            </a:r>
            <a:r>
              <a:rPr lang="de-DE" sz="1000" dirty="0" smtClean="0"/>
              <a:t>., GSI HED Report, 2019</a:t>
            </a:r>
            <a:endParaRPr lang="en-US" sz="1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7747305" y="4755350"/>
            <a:ext cx="1465466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de-DE" sz="1000" dirty="0" smtClean="0"/>
              <a:t>H. </a:t>
            </a:r>
            <a:r>
              <a:rPr lang="de-DE" sz="1000" dirty="0" err="1" smtClean="0"/>
              <a:t>Karadas</a:t>
            </a:r>
            <a:r>
              <a:rPr lang="de-DE" sz="1000" dirty="0" smtClean="0"/>
              <a:t>, GSI, 2019</a:t>
            </a:r>
            <a:endParaRPr lang="en-US" sz="1000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6797492" y="3550541"/>
            <a:ext cx="1494200" cy="24622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de-DE" sz="1000" dirty="0" smtClean="0"/>
              <a:t>K-</a:t>
            </a:r>
            <a:r>
              <a:rPr lang="de-DE" sz="1000" dirty="0" err="1" smtClean="0"/>
              <a:t>shell</a:t>
            </a:r>
            <a:r>
              <a:rPr lang="de-DE" sz="1000" dirty="0" smtClean="0"/>
              <a:t> </a:t>
            </a:r>
            <a:r>
              <a:rPr lang="de-DE" sz="1000" dirty="0" err="1" smtClean="0"/>
              <a:t>ionization</a:t>
            </a:r>
            <a:r>
              <a:rPr lang="de-DE" sz="1000" dirty="0" smtClean="0"/>
              <a:t> </a:t>
            </a:r>
            <a:r>
              <a:rPr lang="de-DE" sz="1000" dirty="0" err="1" smtClean="0"/>
              <a:t>edge</a:t>
            </a:r>
            <a:endParaRPr lang="en-US" sz="1000" dirty="0" smtClean="0"/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6596420" y="3385070"/>
            <a:ext cx="913776" cy="1891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8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0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5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02" dur="indefinite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 uiExpand="1" build="allAtOnce" animBg="1"/>
      <p:bldP spid="34" grpId="0" animBg="1"/>
      <p:bldP spid="15" grpId="0"/>
      <p:bldP spid="15" grpId="1"/>
      <p:bldP spid="17" grpId="0"/>
      <p:bldP spid="176" grpId="0"/>
      <p:bldP spid="16" grpId="0"/>
      <p:bldP spid="16" grpId="1"/>
      <p:bldP spid="18" grpId="0"/>
      <p:bldP spid="18" grpId="1"/>
      <p:bldP spid="19" grpId="0"/>
      <p:bldP spid="19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317635" y="1088015"/>
            <a:ext cx="8364200" cy="214450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</a:rPr>
              <a:t>Krygier</a:t>
            </a:r>
            <a:r>
              <a:rPr lang="en-US" sz="1600" dirty="0" smtClean="0">
                <a:solidFill>
                  <a:srgbClr val="000000"/>
                </a:solidFill>
              </a:rPr>
              <a:t> et al.* report on strong recombination spectra from hydrogen-like </a:t>
            </a:r>
            <a:r>
              <a:rPr lang="en-US" sz="1600" dirty="0" err="1" smtClean="0">
                <a:solidFill>
                  <a:srgbClr val="000000"/>
                </a:solidFill>
              </a:rPr>
              <a:t>Ti</a:t>
            </a:r>
            <a:r>
              <a:rPr lang="en-US" sz="1600" dirty="0" smtClean="0">
                <a:solidFill>
                  <a:srgbClr val="000000"/>
                </a:solidFill>
              </a:rPr>
              <a:t> at NIF</a:t>
            </a: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5132198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</a:rPr>
              <a:t>Recombination Spectra of F to be Tested in 2023 with PHELIX</a:t>
            </a:r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296" y="10594"/>
            <a:ext cx="1387655" cy="345424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317635" y="1419359"/>
            <a:ext cx="2183110" cy="1731870"/>
            <a:chOff x="5575362" y="1043797"/>
            <a:chExt cx="2183110" cy="1731870"/>
          </a:xfrm>
        </p:grpSpPr>
        <p:pic>
          <p:nvPicPr>
            <p:cNvPr id="12" name="Grafik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96708" y="1048298"/>
              <a:ext cx="2161764" cy="1727369"/>
            </a:xfrm>
            <a:prstGeom prst="rect">
              <a:avLst/>
            </a:prstGeom>
          </p:spPr>
        </p:pic>
        <p:pic>
          <p:nvPicPr>
            <p:cNvPr id="13" name="Grafik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345385">
              <a:off x="6898449" y="1443228"/>
              <a:ext cx="770115" cy="259106"/>
            </a:xfrm>
            <a:prstGeom prst="rect">
              <a:avLst/>
            </a:prstGeom>
          </p:spPr>
        </p:pic>
        <p:cxnSp>
          <p:nvCxnSpPr>
            <p:cNvPr id="14" name="Gerader Verbinder 7"/>
            <p:cNvCxnSpPr>
              <a:stCxn id="18" idx="2"/>
              <a:endCxn id="20" idx="6"/>
            </p:cNvCxnSpPr>
            <p:nvPr/>
          </p:nvCxnSpPr>
          <p:spPr>
            <a:xfrm flipH="1">
              <a:off x="6665785" y="1377849"/>
              <a:ext cx="460758" cy="232394"/>
            </a:xfrm>
            <a:prstGeom prst="line">
              <a:avLst/>
            </a:prstGeom>
            <a:ln>
              <a:solidFill>
                <a:srgbClr val="666666"/>
              </a:solidFill>
              <a:headEnd type="none"/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uppieren 8"/>
            <p:cNvGrpSpPr/>
            <p:nvPr/>
          </p:nvGrpSpPr>
          <p:grpSpPr>
            <a:xfrm>
              <a:off x="6139443" y="1469527"/>
              <a:ext cx="915514" cy="915514"/>
              <a:chOff x="6762290" y="2819053"/>
              <a:chExt cx="1260000" cy="1260000"/>
            </a:xfrm>
          </p:grpSpPr>
          <p:grpSp>
            <p:nvGrpSpPr>
              <p:cNvPr id="19" name="Gruppieren 12"/>
              <p:cNvGrpSpPr/>
              <p:nvPr/>
            </p:nvGrpSpPr>
            <p:grpSpPr>
              <a:xfrm>
                <a:off x="6762290" y="2819053"/>
                <a:ext cx="1260000" cy="1260000"/>
                <a:chOff x="6762290" y="2145205"/>
                <a:chExt cx="1260000" cy="1260000"/>
              </a:xfrm>
            </p:grpSpPr>
            <p:sp>
              <p:nvSpPr>
                <p:cNvPr id="23" name="Ellipse 25"/>
                <p:cNvSpPr/>
                <p:nvPr/>
              </p:nvSpPr>
              <p:spPr>
                <a:xfrm>
                  <a:off x="7122289" y="2505204"/>
                  <a:ext cx="540000" cy="540000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" name="Ellipse 26"/>
                <p:cNvSpPr/>
                <p:nvPr/>
              </p:nvSpPr>
              <p:spPr>
                <a:xfrm>
                  <a:off x="6942290" y="2329649"/>
                  <a:ext cx="900000" cy="900000"/>
                </a:xfrm>
                <a:prstGeom prst="ellipse">
                  <a:avLst/>
                </a:prstGeom>
                <a:noFill/>
                <a:ln>
                  <a:solidFill>
                    <a:srgbClr val="6666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" name="Ellipse 27"/>
                <p:cNvSpPr/>
                <p:nvPr/>
              </p:nvSpPr>
              <p:spPr>
                <a:xfrm>
                  <a:off x="6762290" y="2145205"/>
                  <a:ext cx="1260000" cy="1260000"/>
                </a:xfrm>
                <a:prstGeom prst="ellipse">
                  <a:avLst/>
                </a:prstGeom>
                <a:noFill/>
                <a:ln>
                  <a:solidFill>
                    <a:srgbClr val="6666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" name="Ellipse 13"/>
              <p:cNvSpPr/>
              <p:nvPr/>
            </p:nvSpPr>
            <p:spPr>
              <a:xfrm>
                <a:off x="7284473" y="2911612"/>
                <a:ext cx="202209" cy="202209"/>
              </a:xfrm>
              <a:prstGeom prst="ellipse">
                <a:avLst/>
              </a:prstGeom>
              <a:noFill/>
              <a:ln>
                <a:solidFill>
                  <a:srgbClr val="666666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Ellipse 14"/>
              <p:cNvSpPr/>
              <p:nvPr/>
            </p:nvSpPr>
            <p:spPr>
              <a:xfrm>
                <a:off x="7285656" y="3782644"/>
                <a:ext cx="213265" cy="213265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Textfeld 24"/>
              <p:cNvSpPr txBox="1"/>
              <p:nvPr/>
            </p:nvSpPr>
            <p:spPr>
              <a:xfrm>
                <a:off x="7179388" y="3194531"/>
                <a:ext cx="515865" cy="508303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dirty="0" smtClean="0">
                    <a:solidFill>
                      <a:schemeClr val="bg1"/>
                    </a:solidFill>
                  </a:rPr>
                  <a:t>Z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7" name="Textfeld 11"/>
            <p:cNvSpPr txBox="1"/>
            <p:nvPr/>
          </p:nvSpPr>
          <p:spPr>
            <a:xfrm>
              <a:off x="5575362" y="1043797"/>
              <a:ext cx="1551181" cy="338554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en-US" sz="1600" dirty="0" smtClean="0"/>
                <a:t>Recombination</a:t>
              </a:r>
              <a:endParaRPr lang="en-US" sz="1600" dirty="0"/>
            </a:p>
          </p:txBody>
        </p:sp>
        <p:sp>
          <p:nvSpPr>
            <p:cNvPr id="18" name="Ellipse 14"/>
            <p:cNvSpPr/>
            <p:nvPr/>
          </p:nvSpPr>
          <p:spPr>
            <a:xfrm>
              <a:off x="7126543" y="1300370"/>
              <a:ext cx="154958" cy="15495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8029" y="1492747"/>
            <a:ext cx="3886649" cy="1604767"/>
          </a:xfrm>
          <a:prstGeom prst="rect">
            <a:avLst/>
          </a:prstGeom>
        </p:spPr>
      </p:pic>
      <p:sp>
        <p:nvSpPr>
          <p:cNvPr id="30" name="Content Placeholder 15"/>
          <p:cNvSpPr txBox="1">
            <a:spLocks/>
          </p:cNvSpPr>
          <p:nvPr/>
        </p:nvSpPr>
        <p:spPr>
          <a:xfrm>
            <a:off x="317634" y="3235292"/>
            <a:ext cx="5893139" cy="16762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rgbClr val="000000"/>
                </a:solidFill>
              </a:rPr>
              <a:t>Adaption to PHELIX parameters and to XANES of Al</a:t>
            </a:r>
            <a:br>
              <a:rPr lang="en-US" sz="1600" dirty="0" smtClean="0">
                <a:solidFill>
                  <a:srgbClr val="000000"/>
                </a:solidFill>
              </a:rPr>
            </a:br>
            <a:r>
              <a:rPr lang="en-US" sz="1600" dirty="0" smtClean="0">
                <a:solidFill>
                  <a:srgbClr val="000000"/>
                </a:solidFill>
              </a:rPr>
              <a:t>(Al K-edge at 1560 eV)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Granted PHELIX </a:t>
            </a:r>
            <a:r>
              <a:rPr lang="en-US" sz="1600" dirty="0" err="1" smtClean="0">
                <a:solidFill>
                  <a:srgbClr val="000000"/>
                </a:solidFill>
              </a:rPr>
              <a:t>beamtime</a:t>
            </a:r>
            <a:r>
              <a:rPr lang="en-US" sz="1600" dirty="0" smtClean="0">
                <a:solidFill>
                  <a:srgbClr val="000000"/>
                </a:solidFill>
              </a:rPr>
              <a:t> for 2023 (in cooperation with Wei Kang et al.) to test F </a:t>
            </a:r>
            <a:r>
              <a:rPr lang="en-US" sz="1600" dirty="0">
                <a:solidFill>
                  <a:srgbClr val="000000"/>
                </a:solidFill>
              </a:rPr>
              <a:t>plasma (from PTFE C</a:t>
            </a:r>
            <a:r>
              <a:rPr lang="en-US" sz="1600" baseline="-25000" dirty="0">
                <a:solidFill>
                  <a:srgbClr val="000000"/>
                </a:solidFill>
              </a:rPr>
              <a:t>2</a:t>
            </a:r>
            <a:r>
              <a:rPr lang="en-US" sz="1600" dirty="0">
                <a:solidFill>
                  <a:srgbClr val="000000"/>
                </a:solidFill>
              </a:rPr>
              <a:t>F</a:t>
            </a:r>
            <a:r>
              <a:rPr lang="en-US" sz="1600" baseline="-25000" dirty="0">
                <a:solidFill>
                  <a:srgbClr val="000000"/>
                </a:solidFill>
              </a:rPr>
              <a:t>4</a:t>
            </a:r>
            <a:r>
              <a:rPr lang="en-US" sz="1600" dirty="0" smtClean="0">
                <a:solidFill>
                  <a:srgbClr val="000000"/>
                </a:solidFill>
              </a:rPr>
              <a:t>)</a:t>
            </a:r>
          </a:p>
          <a:p>
            <a:pPr marL="0" indent="0">
              <a:buFont typeface="Wingdings" charset="2"/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Font typeface="Wingdings" charset="2"/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Font typeface="Wingdings" charset="2"/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Font typeface="Wingdings" charset="2"/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Font typeface="Wingdings" charset="2"/>
              <a:buNone/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24398" y="1515192"/>
            <a:ext cx="1418658" cy="172355"/>
          </a:xfrm>
          <a:prstGeom prst="rect">
            <a:avLst/>
          </a:prstGeom>
          <a:solidFill>
            <a:schemeClr val="bg1"/>
          </a:solidFill>
        </p:spPr>
        <p:txBody>
          <a:bodyPr vert="horz" wrap="none" lIns="0" tIns="18288" rIns="0" bIns="0" rtlCol="0" anchor="t">
            <a:spAutoFit/>
          </a:bodyPr>
          <a:lstStyle/>
          <a:p>
            <a:pPr algn="l"/>
            <a:r>
              <a:rPr lang="en-US" sz="1000" dirty="0" smtClean="0"/>
              <a:t>Simulated Spectra from *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82475" y="2778733"/>
            <a:ext cx="1402948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r>
              <a:rPr lang="en-US" sz="1600" dirty="0" smtClean="0"/>
              <a:t>E = </a:t>
            </a:r>
            <a:r>
              <a:rPr lang="en-US" sz="1600" dirty="0" err="1" smtClean="0"/>
              <a:t>E</a:t>
            </a:r>
            <a:r>
              <a:rPr lang="en-US" sz="1600" baseline="-25000" dirty="0" err="1" smtClean="0"/>
              <a:t>kin</a:t>
            </a:r>
            <a:r>
              <a:rPr lang="en-US" sz="1600" dirty="0" smtClean="0"/>
              <a:t> + </a:t>
            </a:r>
            <a:r>
              <a:rPr lang="en-US" sz="1600" dirty="0" err="1" smtClean="0"/>
              <a:t>E</a:t>
            </a:r>
            <a:r>
              <a:rPr lang="en-US" sz="1600" baseline="-25000" dirty="0" err="1" smtClean="0"/>
              <a:t>b</a:t>
            </a:r>
            <a:r>
              <a:rPr lang="en-US" sz="1600" dirty="0" smtClean="0"/>
              <a:t>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032324" y="1956577"/>
            <a:ext cx="320922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600" dirty="0" smtClean="0"/>
              <a:t>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97528" y="1425478"/>
            <a:ext cx="495649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r>
              <a:rPr lang="en-US" sz="1600" dirty="0" err="1" smtClean="0"/>
              <a:t>E</a:t>
            </a:r>
            <a:r>
              <a:rPr lang="en-US" sz="1600" baseline="-25000" dirty="0" err="1" smtClean="0"/>
              <a:t>kin</a:t>
            </a:r>
            <a:endParaRPr lang="en-US" sz="1600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918750" y="1842313"/>
            <a:ext cx="211596" cy="246221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wrap="none" lIns="0" tIns="0" rIns="0" bIns="0" rtlCol="0" anchor="t">
            <a:spAutoFit/>
          </a:bodyPr>
          <a:lstStyle/>
          <a:p>
            <a:r>
              <a:rPr lang="en-US" sz="1600" dirty="0" err="1" smtClean="0"/>
              <a:t>E</a:t>
            </a:r>
            <a:r>
              <a:rPr lang="en-US" sz="1600" baseline="-25000" dirty="0" err="1" smtClean="0"/>
              <a:t>b</a:t>
            </a:r>
            <a:endParaRPr lang="en-US" sz="1600" dirty="0" smtClean="0"/>
          </a:p>
        </p:txBody>
      </p:sp>
      <p:pic>
        <p:nvPicPr>
          <p:cNvPr id="10" name="Grafik 12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74938" y="3102683"/>
            <a:ext cx="2872244" cy="1808811"/>
          </a:xfrm>
          <a:prstGeom prst="rect">
            <a:avLst/>
          </a:prstGeom>
          <a:noFill/>
        </p:spPr>
      </p:pic>
      <p:grpSp>
        <p:nvGrpSpPr>
          <p:cNvPr id="55" name="Group 54" hidden="1"/>
          <p:cNvGrpSpPr/>
          <p:nvPr/>
        </p:nvGrpSpPr>
        <p:grpSpPr>
          <a:xfrm>
            <a:off x="7900176" y="2492953"/>
            <a:ext cx="1194796" cy="1028749"/>
            <a:chOff x="5295491" y="3173146"/>
            <a:chExt cx="1194796" cy="1028749"/>
          </a:xfrm>
        </p:grpSpPr>
        <p:sp>
          <p:nvSpPr>
            <p:cNvPr id="32" name="Rechteck 151"/>
            <p:cNvSpPr/>
            <p:nvPr/>
          </p:nvSpPr>
          <p:spPr>
            <a:xfrm>
              <a:off x="5367503" y="3173146"/>
              <a:ext cx="1110832" cy="102874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Textfeld 157"/>
            <p:cNvSpPr txBox="1"/>
            <p:nvPr/>
          </p:nvSpPr>
          <p:spPr>
            <a:xfrm>
              <a:off x="5295491" y="3183572"/>
              <a:ext cx="57259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u="none" strike="noStrike" kern="0" cap="none" spc="0" normalizeH="0" baseline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T</a:t>
              </a:r>
              <a:r>
                <a:rPr kumimoji="0" lang="en-US" sz="1000" b="0" i="0" u="none" strike="noStrike" kern="0" cap="none" spc="0" normalizeH="0" baseline="-2500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</a:t>
              </a:r>
              <a:r>
                <a:rPr kumimoji="0" lang="en-US" sz="1000" b="0" i="0" u="none" strike="noStrike" kern="0" cap="none" spc="0" normalizeH="0" baseline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 [eV]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764481" y="3185099"/>
              <a:ext cx="325730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bb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007078" y="3188087"/>
              <a:ext cx="290464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fb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6235089" y="3191435"/>
              <a:ext cx="255198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err="1" smtClean="0"/>
                <a:t>ff</a:t>
              </a:r>
              <a:endParaRPr lang="en-US" sz="1000" dirty="0" smtClean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67503" y="3401440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100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381313" y="3582583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200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381313" y="3766704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300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377680" y="3955674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400</a:t>
              </a:r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5860794" y="3524550"/>
              <a:ext cx="133018" cy="0"/>
            </a:xfrm>
            <a:prstGeom prst="line">
              <a:avLst/>
            </a:prstGeom>
            <a:ln>
              <a:solidFill>
                <a:srgbClr val="1F77B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6073988" y="3524550"/>
              <a:ext cx="182880" cy="0"/>
            </a:xfrm>
            <a:prstGeom prst="line">
              <a:avLst/>
            </a:prstGeom>
            <a:ln>
              <a:solidFill>
                <a:srgbClr val="1F77B4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6307610" y="3524550"/>
              <a:ext cx="133018" cy="0"/>
            </a:xfrm>
            <a:prstGeom prst="line">
              <a:avLst/>
            </a:prstGeom>
            <a:ln>
              <a:solidFill>
                <a:srgbClr val="1F77B4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5860794" y="3708364"/>
              <a:ext cx="133018" cy="0"/>
            </a:xfrm>
            <a:prstGeom prst="line">
              <a:avLst/>
            </a:prstGeom>
            <a:ln>
              <a:solidFill>
                <a:srgbClr val="FF7F0E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6073988" y="3708364"/>
              <a:ext cx="182880" cy="0"/>
            </a:xfrm>
            <a:prstGeom prst="line">
              <a:avLst/>
            </a:prstGeom>
            <a:ln>
              <a:solidFill>
                <a:srgbClr val="FF7F0E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6307610" y="3708364"/>
              <a:ext cx="133018" cy="0"/>
            </a:xfrm>
            <a:prstGeom prst="line">
              <a:avLst/>
            </a:prstGeom>
            <a:ln>
              <a:solidFill>
                <a:srgbClr val="FF7F0E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5860794" y="3884633"/>
              <a:ext cx="133018" cy="0"/>
            </a:xfrm>
            <a:prstGeom prst="line">
              <a:avLst/>
            </a:prstGeom>
            <a:ln>
              <a:solidFill>
                <a:srgbClr val="2CA02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6073988" y="3884633"/>
              <a:ext cx="182880" cy="0"/>
            </a:xfrm>
            <a:prstGeom prst="line">
              <a:avLst/>
            </a:prstGeom>
            <a:ln>
              <a:solidFill>
                <a:srgbClr val="2CA02C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6307610" y="3884633"/>
              <a:ext cx="133018" cy="0"/>
            </a:xfrm>
            <a:prstGeom prst="line">
              <a:avLst/>
            </a:prstGeom>
            <a:ln>
              <a:solidFill>
                <a:srgbClr val="2CA02C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5860794" y="4084845"/>
              <a:ext cx="133018" cy="0"/>
            </a:xfrm>
            <a:prstGeom prst="line">
              <a:avLst/>
            </a:prstGeom>
            <a:ln>
              <a:solidFill>
                <a:srgbClr val="D6272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6073988" y="4084845"/>
              <a:ext cx="182880" cy="0"/>
            </a:xfrm>
            <a:prstGeom prst="line">
              <a:avLst/>
            </a:prstGeom>
            <a:ln>
              <a:solidFill>
                <a:srgbClr val="D62728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6307610" y="4084845"/>
              <a:ext cx="133018" cy="0"/>
            </a:xfrm>
            <a:prstGeom prst="line">
              <a:avLst/>
            </a:prstGeom>
            <a:ln>
              <a:solidFill>
                <a:srgbClr val="D62728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TextBox 56"/>
          <p:cNvSpPr txBox="1"/>
          <p:nvPr/>
        </p:nvSpPr>
        <p:spPr>
          <a:xfrm>
            <a:off x="6685420" y="2712904"/>
            <a:ext cx="1367462" cy="40011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sz="1000" dirty="0" smtClean="0"/>
              <a:t>Simulated (FLYCK) Spectra of F plasma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317634" y="714210"/>
            <a:ext cx="3217319" cy="26161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sz="1050" dirty="0" smtClean="0"/>
              <a:t>* Appl. Phys. Lett. </a:t>
            </a:r>
            <a:r>
              <a:rPr lang="en-US" sz="1050" b="1" dirty="0" smtClean="0"/>
              <a:t>117</a:t>
            </a:r>
            <a:r>
              <a:rPr lang="en-US" sz="1050" dirty="0" smtClean="0"/>
              <a:t>, 251106 (2020)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243352" y="3099216"/>
            <a:ext cx="410690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600" dirty="0" err="1" smtClean="0"/>
              <a:t>H</a:t>
            </a:r>
            <a:r>
              <a:rPr lang="en-US" baseline="-250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γ</a:t>
            </a:r>
            <a:endParaRPr lang="en-US" baseline="-25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61" name="Straight Arrow Connector 60"/>
          <p:cNvCxnSpPr/>
          <p:nvPr/>
        </p:nvCxnSpPr>
        <p:spPr>
          <a:xfrm flipH="1">
            <a:off x="7126316" y="3256915"/>
            <a:ext cx="1828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3964533" y="2848726"/>
            <a:ext cx="211596" cy="246221"/>
          </a:xfrm>
          <a:prstGeom prst="rect">
            <a:avLst/>
          </a:prstGeom>
          <a:noFill/>
        </p:spPr>
        <p:txBody>
          <a:bodyPr vert="horz" wrap="none" lIns="0" tIns="0" rIns="0" bIns="0" rtlCol="0" anchor="t">
            <a:spAutoFit/>
          </a:bodyPr>
          <a:lstStyle/>
          <a:p>
            <a:r>
              <a:rPr lang="en-US" sz="1600" dirty="0" err="1" smtClean="0"/>
              <a:t>E</a:t>
            </a:r>
            <a:r>
              <a:rPr lang="en-US" sz="1600" baseline="-25000" dirty="0" err="1" smtClean="0"/>
              <a:t>b</a:t>
            </a:r>
            <a:endParaRPr lang="en-US" sz="1600" dirty="0" smtClean="0"/>
          </a:p>
        </p:txBody>
      </p:sp>
      <p:cxnSp>
        <p:nvCxnSpPr>
          <p:cNvPr id="63" name="Straight Arrow Connector 62"/>
          <p:cNvCxnSpPr/>
          <p:nvPr/>
        </p:nvCxnSpPr>
        <p:spPr>
          <a:xfrm flipV="1">
            <a:off x="4018177" y="2194724"/>
            <a:ext cx="0" cy="6496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V="1">
            <a:off x="8787227" y="3621741"/>
            <a:ext cx="0" cy="8725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8093422" y="3890827"/>
            <a:ext cx="744114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Al K-edge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7926494" y="2662603"/>
            <a:ext cx="1194796" cy="655658"/>
            <a:chOff x="5295491" y="3173146"/>
            <a:chExt cx="1194796" cy="655658"/>
          </a:xfrm>
        </p:grpSpPr>
        <p:sp>
          <p:nvSpPr>
            <p:cNvPr id="65" name="Rechteck 151"/>
            <p:cNvSpPr/>
            <p:nvPr/>
          </p:nvSpPr>
          <p:spPr>
            <a:xfrm>
              <a:off x="5367503" y="3173146"/>
              <a:ext cx="1110832" cy="63012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Textfeld 157"/>
            <p:cNvSpPr txBox="1"/>
            <p:nvPr/>
          </p:nvSpPr>
          <p:spPr>
            <a:xfrm>
              <a:off x="5295491" y="3183572"/>
              <a:ext cx="57259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u="none" strike="noStrike" kern="0" cap="none" spc="0" normalizeH="0" baseline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T</a:t>
              </a:r>
              <a:r>
                <a:rPr kumimoji="0" lang="en-US" sz="1000" b="0" i="0" u="none" strike="noStrike" kern="0" cap="none" spc="0" normalizeH="0" baseline="-2500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</a:t>
              </a:r>
              <a:r>
                <a:rPr kumimoji="0" lang="en-US" sz="1000" b="0" i="0" u="none" strike="noStrike" kern="0" cap="none" spc="0" normalizeH="0" baseline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 [eV]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764481" y="3185099"/>
              <a:ext cx="325730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bb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007078" y="3188087"/>
              <a:ext cx="290464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fb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235089" y="3191435"/>
              <a:ext cx="255198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err="1" smtClean="0"/>
                <a:t>ff</a:t>
              </a:r>
              <a:endParaRPr lang="en-US" sz="1000" dirty="0" smtClean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367503" y="3401440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100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381313" y="3582583"/>
              <a:ext cx="396263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/>
                <a:t>3</a:t>
              </a:r>
              <a:r>
                <a:rPr lang="en-US" sz="1000" dirty="0" smtClean="0"/>
                <a:t>00</a:t>
              </a:r>
            </a:p>
          </p:txBody>
        </p:sp>
        <p:cxnSp>
          <p:nvCxnSpPr>
            <p:cNvPr id="76" name="Straight Connector 75"/>
            <p:cNvCxnSpPr/>
            <p:nvPr/>
          </p:nvCxnSpPr>
          <p:spPr>
            <a:xfrm>
              <a:off x="5860794" y="3524550"/>
              <a:ext cx="133018" cy="0"/>
            </a:xfrm>
            <a:prstGeom prst="line">
              <a:avLst/>
            </a:prstGeom>
            <a:ln>
              <a:solidFill>
                <a:srgbClr val="1F77B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6073988" y="3524550"/>
              <a:ext cx="182880" cy="0"/>
            </a:xfrm>
            <a:prstGeom prst="line">
              <a:avLst/>
            </a:prstGeom>
            <a:ln>
              <a:solidFill>
                <a:srgbClr val="1F77B4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6307610" y="3524550"/>
              <a:ext cx="133018" cy="0"/>
            </a:xfrm>
            <a:prstGeom prst="line">
              <a:avLst/>
            </a:prstGeom>
            <a:ln>
              <a:solidFill>
                <a:srgbClr val="1F77B4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5860794" y="3708364"/>
              <a:ext cx="133018" cy="0"/>
            </a:xfrm>
            <a:prstGeom prst="line">
              <a:avLst/>
            </a:prstGeom>
            <a:ln>
              <a:solidFill>
                <a:srgbClr val="FF7F0E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6073988" y="3708364"/>
              <a:ext cx="182880" cy="0"/>
            </a:xfrm>
            <a:prstGeom prst="line">
              <a:avLst/>
            </a:prstGeom>
            <a:ln>
              <a:solidFill>
                <a:srgbClr val="FF7F0E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6307610" y="3708364"/>
              <a:ext cx="133018" cy="0"/>
            </a:xfrm>
            <a:prstGeom prst="line">
              <a:avLst/>
            </a:prstGeom>
            <a:ln>
              <a:solidFill>
                <a:srgbClr val="FF7F0E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14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7" grpId="0"/>
      <p:bldP spid="28" grpId="0"/>
      <p:bldP spid="29" grpId="0"/>
      <p:bldP spid="31" grpId="0" animBg="1"/>
      <p:bldP spid="57" grpId="0"/>
      <p:bldP spid="59" grpId="0"/>
      <p:bldP spid="62" grpId="0"/>
      <p:bldP spid="6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317635" y="1088015"/>
            <a:ext cx="5048750" cy="2144501"/>
          </a:xfrm>
        </p:spPr>
        <p:txBody>
          <a:bodyPr/>
          <a:lstStyle/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5132198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</a:rPr>
              <a:t>Recombination Spectra of F to be Tested in 2023 with PHELIX</a:t>
            </a:r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296" y="10594"/>
            <a:ext cx="1387655" cy="345424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6852232" y="979301"/>
            <a:ext cx="2183110" cy="1731870"/>
            <a:chOff x="5575362" y="1043797"/>
            <a:chExt cx="2183110" cy="1731870"/>
          </a:xfrm>
        </p:grpSpPr>
        <p:pic>
          <p:nvPicPr>
            <p:cNvPr id="12" name="Grafik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96708" y="1048298"/>
              <a:ext cx="2161764" cy="1727369"/>
            </a:xfrm>
            <a:prstGeom prst="rect">
              <a:avLst/>
            </a:prstGeom>
          </p:spPr>
        </p:pic>
        <p:pic>
          <p:nvPicPr>
            <p:cNvPr id="13" name="Grafik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345385">
              <a:off x="6898449" y="1443228"/>
              <a:ext cx="770115" cy="259106"/>
            </a:xfrm>
            <a:prstGeom prst="rect">
              <a:avLst/>
            </a:prstGeom>
          </p:spPr>
        </p:pic>
        <p:cxnSp>
          <p:nvCxnSpPr>
            <p:cNvPr id="14" name="Gerader Verbinder 7"/>
            <p:cNvCxnSpPr>
              <a:stCxn id="18" idx="2"/>
              <a:endCxn id="20" idx="6"/>
            </p:cNvCxnSpPr>
            <p:nvPr/>
          </p:nvCxnSpPr>
          <p:spPr>
            <a:xfrm flipH="1">
              <a:off x="6665785" y="1377849"/>
              <a:ext cx="460758" cy="232394"/>
            </a:xfrm>
            <a:prstGeom prst="line">
              <a:avLst/>
            </a:prstGeom>
            <a:ln>
              <a:solidFill>
                <a:srgbClr val="666666"/>
              </a:solidFill>
              <a:headEnd type="none"/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uppieren 8"/>
            <p:cNvGrpSpPr/>
            <p:nvPr/>
          </p:nvGrpSpPr>
          <p:grpSpPr>
            <a:xfrm>
              <a:off x="6139443" y="1469527"/>
              <a:ext cx="915514" cy="915514"/>
              <a:chOff x="6762290" y="2819053"/>
              <a:chExt cx="1260000" cy="1260000"/>
            </a:xfrm>
          </p:grpSpPr>
          <p:grpSp>
            <p:nvGrpSpPr>
              <p:cNvPr id="19" name="Gruppieren 12"/>
              <p:cNvGrpSpPr/>
              <p:nvPr/>
            </p:nvGrpSpPr>
            <p:grpSpPr>
              <a:xfrm>
                <a:off x="6762290" y="2819053"/>
                <a:ext cx="1260000" cy="1260000"/>
                <a:chOff x="6762290" y="2145205"/>
                <a:chExt cx="1260000" cy="1260000"/>
              </a:xfrm>
            </p:grpSpPr>
            <p:sp>
              <p:nvSpPr>
                <p:cNvPr id="23" name="Ellipse 25"/>
                <p:cNvSpPr/>
                <p:nvPr/>
              </p:nvSpPr>
              <p:spPr>
                <a:xfrm>
                  <a:off x="7122289" y="2505204"/>
                  <a:ext cx="540000" cy="540000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" name="Ellipse 26"/>
                <p:cNvSpPr/>
                <p:nvPr/>
              </p:nvSpPr>
              <p:spPr>
                <a:xfrm>
                  <a:off x="6942290" y="2329649"/>
                  <a:ext cx="900000" cy="900000"/>
                </a:xfrm>
                <a:prstGeom prst="ellipse">
                  <a:avLst/>
                </a:prstGeom>
                <a:noFill/>
                <a:ln>
                  <a:solidFill>
                    <a:srgbClr val="6666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" name="Ellipse 27"/>
                <p:cNvSpPr/>
                <p:nvPr/>
              </p:nvSpPr>
              <p:spPr>
                <a:xfrm>
                  <a:off x="6762290" y="2145205"/>
                  <a:ext cx="1260000" cy="1260000"/>
                </a:xfrm>
                <a:prstGeom prst="ellipse">
                  <a:avLst/>
                </a:prstGeom>
                <a:noFill/>
                <a:ln>
                  <a:solidFill>
                    <a:srgbClr val="6666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" name="Ellipse 13"/>
              <p:cNvSpPr/>
              <p:nvPr/>
            </p:nvSpPr>
            <p:spPr>
              <a:xfrm>
                <a:off x="7284473" y="2911612"/>
                <a:ext cx="202209" cy="202209"/>
              </a:xfrm>
              <a:prstGeom prst="ellipse">
                <a:avLst/>
              </a:prstGeom>
              <a:noFill/>
              <a:ln>
                <a:solidFill>
                  <a:srgbClr val="666666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Ellipse 14"/>
              <p:cNvSpPr/>
              <p:nvPr/>
            </p:nvSpPr>
            <p:spPr>
              <a:xfrm>
                <a:off x="7285656" y="3782644"/>
                <a:ext cx="213265" cy="213265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Textfeld 24"/>
              <p:cNvSpPr txBox="1"/>
              <p:nvPr/>
            </p:nvSpPr>
            <p:spPr>
              <a:xfrm>
                <a:off x="7179388" y="3194531"/>
                <a:ext cx="515865" cy="508303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dirty="0" smtClean="0">
                    <a:solidFill>
                      <a:schemeClr val="bg1"/>
                    </a:solidFill>
                  </a:rPr>
                  <a:t>Z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7" name="Textfeld 11"/>
            <p:cNvSpPr txBox="1"/>
            <p:nvPr/>
          </p:nvSpPr>
          <p:spPr>
            <a:xfrm>
              <a:off x="5575362" y="1043797"/>
              <a:ext cx="1551181" cy="338554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en-US" sz="1600" dirty="0" smtClean="0"/>
                <a:t>Recombination</a:t>
              </a:r>
              <a:endParaRPr lang="en-US" sz="1600" dirty="0"/>
            </a:p>
          </p:txBody>
        </p:sp>
        <p:sp>
          <p:nvSpPr>
            <p:cNvPr id="18" name="Ellipse 14"/>
            <p:cNvSpPr/>
            <p:nvPr/>
          </p:nvSpPr>
          <p:spPr>
            <a:xfrm>
              <a:off x="7126543" y="1300370"/>
              <a:ext cx="154958" cy="15495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0" name="Content Placeholder 15"/>
          <p:cNvSpPr txBox="1">
            <a:spLocks/>
          </p:cNvSpPr>
          <p:nvPr/>
        </p:nvSpPr>
        <p:spPr>
          <a:xfrm>
            <a:off x="320040" y="1088135"/>
            <a:ext cx="5893139" cy="21873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Krygier et al.* </a:t>
            </a:r>
            <a:r>
              <a:rPr lang="en-US" sz="1600" dirty="0" smtClean="0">
                <a:solidFill>
                  <a:schemeClr val="tx1"/>
                </a:solidFill>
              </a:rPr>
              <a:t>reported </a:t>
            </a:r>
            <a:r>
              <a:rPr lang="en-US" sz="1600" dirty="0">
                <a:solidFill>
                  <a:schemeClr val="tx1"/>
                </a:solidFill>
              </a:rPr>
              <a:t>on strong recombination spectra from hydrogen-like </a:t>
            </a:r>
            <a:r>
              <a:rPr lang="en-US" sz="1600" dirty="0" err="1">
                <a:solidFill>
                  <a:schemeClr val="tx1"/>
                </a:solidFill>
              </a:rPr>
              <a:t>Ti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smtClean="0">
                <a:solidFill>
                  <a:schemeClr val="tx1"/>
                </a:solidFill>
              </a:rPr>
              <a:t>(at NIF)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Adaption to PHELIX parameters and for XANES spectroscopy of Al (Al K-edge at 1560 eV)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Test </a:t>
            </a:r>
            <a:r>
              <a:rPr lang="en-US" sz="1600" dirty="0">
                <a:solidFill>
                  <a:schemeClr val="tx1"/>
                </a:solidFill>
              </a:rPr>
              <a:t>T</a:t>
            </a:r>
            <a:r>
              <a:rPr lang="en-US" sz="1600" dirty="0" smtClean="0">
                <a:solidFill>
                  <a:schemeClr val="tx1"/>
                </a:solidFill>
              </a:rPr>
              <a:t>eflon C</a:t>
            </a:r>
            <a:r>
              <a:rPr lang="en-US" sz="1600" baseline="-25000" dirty="0" smtClean="0">
                <a:solidFill>
                  <a:schemeClr val="tx1"/>
                </a:solidFill>
              </a:rPr>
              <a:t>2</a:t>
            </a:r>
            <a:r>
              <a:rPr lang="en-US" sz="1600" dirty="0" smtClean="0">
                <a:solidFill>
                  <a:schemeClr val="tx1"/>
                </a:solidFill>
              </a:rPr>
              <a:t>F</a:t>
            </a:r>
            <a:r>
              <a:rPr lang="en-US" sz="1600" baseline="-25000" dirty="0" smtClean="0">
                <a:solidFill>
                  <a:schemeClr val="tx1"/>
                </a:solidFill>
              </a:rPr>
              <a:t>4</a:t>
            </a:r>
            <a:r>
              <a:rPr lang="en-US" sz="1600" dirty="0" smtClean="0">
                <a:solidFill>
                  <a:schemeClr val="tx1"/>
                </a:solidFill>
              </a:rPr>
              <a:t> as laser target → F plasma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Granted PHELIX beam time for 2023 (in cooperation with Peking University, IMP/CAS Lanzhou and </a:t>
            </a:r>
            <a:r>
              <a:rPr lang="en-US" sz="1600" dirty="0">
                <a:solidFill>
                  <a:schemeClr val="tx1"/>
                </a:solidFill>
              </a:rPr>
              <a:t>Xi'an </a:t>
            </a:r>
            <a:r>
              <a:rPr lang="en-US" sz="1600" dirty="0" err="1">
                <a:solidFill>
                  <a:schemeClr val="tx1"/>
                </a:solidFill>
              </a:rPr>
              <a:t>JiaoTong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smtClean="0">
                <a:solidFill>
                  <a:schemeClr val="tx1"/>
                </a:solidFill>
              </a:rPr>
              <a:t>University)</a:t>
            </a:r>
          </a:p>
          <a:p>
            <a:pPr marL="0" indent="0">
              <a:buFont typeface="Wingdings" charset="2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217072" y="2338675"/>
            <a:ext cx="1402948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r>
              <a:rPr lang="en-US" sz="1600" dirty="0" smtClean="0"/>
              <a:t>E = E</a:t>
            </a:r>
            <a:r>
              <a:rPr lang="en-US" sz="1600" baseline="-25000" dirty="0" smtClean="0"/>
              <a:t>kin</a:t>
            </a:r>
            <a:r>
              <a:rPr lang="en-US" sz="1600" dirty="0" smtClean="0"/>
              <a:t> + E</a:t>
            </a:r>
            <a:r>
              <a:rPr lang="en-US" sz="1600" baseline="-25000" dirty="0" smtClean="0"/>
              <a:t>b</a:t>
            </a:r>
            <a:r>
              <a:rPr lang="en-US" sz="1600" dirty="0" smtClean="0"/>
              <a:t>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566921" y="1516519"/>
            <a:ext cx="320922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600" dirty="0" smtClean="0"/>
              <a:t>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432125" y="985420"/>
            <a:ext cx="495649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r>
              <a:rPr lang="en-US" sz="1600" dirty="0" smtClean="0"/>
              <a:t>E</a:t>
            </a:r>
            <a:r>
              <a:rPr lang="en-US" sz="1600" baseline="-25000" dirty="0" smtClean="0"/>
              <a:t>kin</a:t>
            </a:r>
            <a:endParaRPr lang="en-US" sz="1600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7453347" y="1402255"/>
            <a:ext cx="211596" cy="246221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wrap="none" lIns="0" tIns="0" rIns="0" bIns="0" rtlCol="0" anchor="t">
            <a:spAutoFit/>
          </a:bodyPr>
          <a:lstStyle/>
          <a:p>
            <a:r>
              <a:rPr lang="en-US" sz="1600" dirty="0" smtClean="0"/>
              <a:t>E</a:t>
            </a:r>
            <a:r>
              <a:rPr lang="en-US" sz="1600" baseline="-25000" dirty="0" smtClean="0"/>
              <a:t>b</a:t>
            </a:r>
            <a:endParaRPr lang="en-US" sz="1600" dirty="0" smtClean="0"/>
          </a:p>
        </p:txBody>
      </p:sp>
      <p:pic>
        <p:nvPicPr>
          <p:cNvPr id="10" name="Grafik 12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74938" y="3102683"/>
            <a:ext cx="2872244" cy="1808811"/>
          </a:xfrm>
          <a:prstGeom prst="rect">
            <a:avLst/>
          </a:prstGeom>
          <a:noFill/>
        </p:spPr>
      </p:pic>
      <p:grpSp>
        <p:nvGrpSpPr>
          <p:cNvPr id="55" name="Group 54" hidden="1"/>
          <p:cNvGrpSpPr/>
          <p:nvPr/>
        </p:nvGrpSpPr>
        <p:grpSpPr>
          <a:xfrm>
            <a:off x="7900176" y="2492953"/>
            <a:ext cx="1194796" cy="1028749"/>
            <a:chOff x="5295491" y="3173146"/>
            <a:chExt cx="1194796" cy="1028749"/>
          </a:xfrm>
        </p:grpSpPr>
        <p:sp>
          <p:nvSpPr>
            <p:cNvPr id="32" name="Rechteck 151"/>
            <p:cNvSpPr/>
            <p:nvPr/>
          </p:nvSpPr>
          <p:spPr>
            <a:xfrm>
              <a:off x="5367503" y="3173146"/>
              <a:ext cx="1110832" cy="102874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Textfeld 157"/>
            <p:cNvSpPr txBox="1"/>
            <p:nvPr/>
          </p:nvSpPr>
          <p:spPr>
            <a:xfrm>
              <a:off x="5295491" y="3183572"/>
              <a:ext cx="57259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u="none" strike="noStrike" kern="0" cap="none" spc="0" normalizeH="0" baseline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T</a:t>
              </a:r>
              <a:r>
                <a:rPr kumimoji="0" lang="en-US" sz="1000" b="0" i="0" u="none" strike="noStrike" kern="0" cap="none" spc="0" normalizeH="0" baseline="-2500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</a:t>
              </a:r>
              <a:r>
                <a:rPr kumimoji="0" lang="en-US" sz="1000" b="0" i="0" u="none" strike="noStrike" kern="0" cap="none" spc="0" normalizeH="0" baseline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 [eV]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764481" y="3185099"/>
              <a:ext cx="325730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bb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007078" y="3188087"/>
              <a:ext cx="290464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fb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6235089" y="3191435"/>
              <a:ext cx="255198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ff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67503" y="3401440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100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381313" y="3582583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200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381313" y="3766704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300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377680" y="3955674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400</a:t>
              </a:r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5860794" y="3524550"/>
              <a:ext cx="133018" cy="0"/>
            </a:xfrm>
            <a:prstGeom prst="line">
              <a:avLst/>
            </a:prstGeom>
            <a:ln>
              <a:solidFill>
                <a:srgbClr val="1F77B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6073988" y="3524550"/>
              <a:ext cx="182880" cy="0"/>
            </a:xfrm>
            <a:prstGeom prst="line">
              <a:avLst/>
            </a:prstGeom>
            <a:ln>
              <a:solidFill>
                <a:srgbClr val="1F77B4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6307610" y="3524550"/>
              <a:ext cx="133018" cy="0"/>
            </a:xfrm>
            <a:prstGeom prst="line">
              <a:avLst/>
            </a:prstGeom>
            <a:ln>
              <a:solidFill>
                <a:srgbClr val="1F77B4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5860794" y="3708364"/>
              <a:ext cx="133018" cy="0"/>
            </a:xfrm>
            <a:prstGeom prst="line">
              <a:avLst/>
            </a:prstGeom>
            <a:ln>
              <a:solidFill>
                <a:srgbClr val="FF7F0E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6073988" y="3708364"/>
              <a:ext cx="182880" cy="0"/>
            </a:xfrm>
            <a:prstGeom prst="line">
              <a:avLst/>
            </a:prstGeom>
            <a:ln>
              <a:solidFill>
                <a:srgbClr val="FF7F0E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6307610" y="3708364"/>
              <a:ext cx="133018" cy="0"/>
            </a:xfrm>
            <a:prstGeom prst="line">
              <a:avLst/>
            </a:prstGeom>
            <a:ln>
              <a:solidFill>
                <a:srgbClr val="FF7F0E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5860794" y="3884633"/>
              <a:ext cx="133018" cy="0"/>
            </a:xfrm>
            <a:prstGeom prst="line">
              <a:avLst/>
            </a:prstGeom>
            <a:ln>
              <a:solidFill>
                <a:srgbClr val="2CA02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6073988" y="3884633"/>
              <a:ext cx="182880" cy="0"/>
            </a:xfrm>
            <a:prstGeom prst="line">
              <a:avLst/>
            </a:prstGeom>
            <a:ln>
              <a:solidFill>
                <a:srgbClr val="2CA02C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6307610" y="3884633"/>
              <a:ext cx="133018" cy="0"/>
            </a:xfrm>
            <a:prstGeom prst="line">
              <a:avLst/>
            </a:prstGeom>
            <a:ln>
              <a:solidFill>
                <a:srgbClr val="2CA02C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5860794" y="4084845"/>
              <a:ext cx="133018" cy="0"/>
            </a:xfrm>
            <a:prstGeom prst="line">
              <a:avLst/>
            </a:prstGeom>
            <a:ln>
              <a:solidFill>
                <a:srgbClr val="D6272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6073988" y="4084845"/>
              <a:ext cx="182880" cy="0"/>
            </a:xfrm>
            <a:prstGeom prst="line">
              <a:avLst/>
            </a:prstGeom>
            <a:ln>
              <a:solidFill>
                <a:srgbClr val="D62728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6307610" y="4084845"/>
              <a:ext cx="133018" cy="0"/>
            </a:xfrm>
            <a:prstGeom prst="line">
              <a:avLst/>
            </a:prstGeom>
            <a:ln>
              <a:solidFill>
                <a:srgbClr val="D62728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TextBox 56"/>
          <p:cNvSpPr txBox="1"/>
          <p:nvPr/>
        </p:nvSpPr>
        <p:spPr>
          <a:xfrm>
            <a:off x="6514217" y="2743735"/>
            <a:ext cx="1367462" cy="40011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sz="1000" dirty="0" smtClean="0"/>
              <a:t>Simulated (FLYCK) Spectra of F plasma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317634" y="714210"/>
            <a:ext cx="3217319" cy="26161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sz="1050" dirty="0" smtClean="0"/>
              <a:t>* Appl. Phys. Lett. </a:t>
            </a:r>
            <a:r>
              <a:rPr lang="en-US" sz="1050" b="1" dirty="0" smtClean="0"/>
              <a:t>117</a:t>
            </a:r>
            <a:r>
              <a:rPr lang="en-US" sz="1050" dirty="0" smtClean="0"/>
              <a:t>, 251106 (2020)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243352" y="3099216"/>
            <a:ext cx="410690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600" dirty="0" smtClean="0"/>
              <a:t>H</a:t>
            </a:r>
            <a:r>
              <a:rPr lang="en-US" baseline="-25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γ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>
            <a:off x="7126316" y="3256915"/>
            <a:ext cx="1828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V="1">
            <a:off x="8787227" y="3621741"/>
            <a:ext cx="0" cy="8725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8093422" y="3890827"/>
            <a:ext cx="744114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Al K-edge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7843959" y="2764191"/>
            <a:ext cx="1194796" cy="655658"/>
            <a:chOff x="5295491" y="3173146"/>
            <a:chExt cx="1194796" cy="655658"/>
          </a:xfrm>
        </p:grpSpPr>
        <p:sp>
          <p:nvSpPr>
            <p:cNvPr id="65" name="Rechteck 151"/>
            <p:cNvSpPr/>
            <p:nvPr/>
          </p:nvSpPr>
          <p:spPr>
            <a:xfrm>
              <a:off x="5367503" y="3173146"/>
              <a:ext cx="1110832" cy="63012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Textfeld 157"/>
            <p:cNvSpPr txBox="1"/>
            <p:nvPr/>
          </p:nvSpPr>
          <p:spPr>
            <a:xfrm>
              <a:off x="5295491" y="3183572"/>
              <a:ext cx="57259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u="none" strike="noStrike" kern="0" cap="none" spc="0" normalizeH="0" baseline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T</a:t>
              </a:r>
              <a:r>
                <a:rPr kumimoji="0" lang="en-US" sz="1000" b="0" i="0" u="none" strike="noStrike" kern="0" cap="none" spc="0" normalizeH="0" baseline="-2500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</a:t>
              </a:r>
              <a:r>
                <a:rPr kumimoji="0" lang="en-US" sz="1000" b="0" i="0" u="none" strike="noStrike" kern="0" cap="none" spc="0" normalizeH="0" baseline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 [eV]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764481" y="3185099"/>
              <a:ext cx="325730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bb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007078" y="3188087"/>
              <a:ext cx="290464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fb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235089" y="3191435"/>
              <a:ext cx="255198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ff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367503" y="3401440"/>
              <a:ext cx="396262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 smtClean="0"/>
                <a:t>100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381313" y="3582583"/>
              <a:ext cx="396263" cy="246221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ctr"/>
              <a:r>
                <a:rPr lang="en-US" sz="1000" dirty="0"/>
                <a:t>3</a:t>
              </a:r>
              <a:r>
                <a:rPr lang="en-US" sz="1000" dirty="0" smtClean="0"/>
                <a:t>00</a:t>
              </a:r>
            </a:p>
          </p:txBody>
        </p:sp>
        <p:cxnSp>
          <p:nvCxnSpPr>
            <p:cNvPr id="76" name="Straight Connector 75"/>
            <p:cNvCxnSpPr/>
            <p:nvPr/>
          </p:nvCxnSpPr>
          <p:spPr>
            <a:xfrm>
              <a:off x="5860794" y="3524550"/>
              <a:ext cx="133018" cy="0"/>
            </a:xfrm>
            <a:prstGeom prst="line">
              <a:avLst/>
            </a:prstGeom>
            <a:ln>
              <a:solidFill>
                <a:srgbClr val="1F77B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6073988" y="3524550"/>
              <a:ext cx="182880" cy="0"/>
            </a:xfrm>
            <a:prstGeom prst="line">
              <a:avLst/>
            </a:prstGeom>
            <a:ln>
              <a:solidFill>
                <a:srgbClr val="1F77B4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6307610" y="3524550"/>
              <a:ext cx="133018" cy="0"/>
            </a:xfrm>
            <a:prstGeom prst="line">
              <a:avLst/>
            </a:prstGeom>
            <a:ln>
              <a:solidFill>
                <a:srgbClr val="1F77B4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5860794" y="3708364"/>
              <a:ext cx="133018" cy="0"/>
            </a:xfrm>
            <a:prstGeom prst="line">
              <a:avLst/>
            </a:prstGeom>
            <a:ln>
              <a:solidFill>
                <a:srgbClr val="FF7F0E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6073988" y="3708364"/>
              <a:ext cx="182880" cy="0"/>
            </a:xfrm>
            <a:prstGeom prst="line">
              <a:avLst/>
            </a:prstGeom>
            <a:ln>
              <a:solidFill>
                <a:srgbClr val="FF7F0E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6307610" y="3708364"/>
              <a:ext cx="133018" cy="0"/>
            </a:xfrm>
            <a:prstGeom prst="line">
              <a:avLst/>
            </a:prstGeom>
            <a:ln>
              <a:solidFill>
                <a:srgbClr val="FF7F0E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64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9" grpId="0"/>
      <p:bldP spid="6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6974" y="1431451"/>
            <a:ext cx="3811549" cy="17915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4961282" cy="590668"/>
          </a:xfrm>
        </p:spPr>
        <p:txBody>
          <a:bodyPr/>
          <a:lstStyle/>
          <a:p>
            <a:r>
              <a:rPr lang="en-US" noProof="0" dirty="0" smtClean="0">
                <a:solidFill>
                  <a:srgbClr val="000000"/>
                </a:solidFill>
              </a:rPr>
              <a:t>Combined Laser-Ion Experiments Enabled at HHT and Relevant for FAIR</a:t>
            </a:r>
            <a:endParaRPr lang="en-US" noProof="0" dirty="0">
              <a:solidFill>
                <a:srgbClr val="000000"/>
              </a:solidFill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de-DE" dirty="0"/>
          </a:p>
        </p:txBody>
      </p:sp>
      <p:sp>
        <p:nvSpPr>
          <p:cNvPr id="7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  <p:pic>
        <p:nvPicPr>
          <p:cNvPr id="9" name="Grafik 3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30000" contras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351" t="29731" r="32162" b="42703"/>
          <a:stretch/>
        </p:blipFill>
        <p:spPr bwMode="auto">
          <a:xfrm>
            <a:off x="482057" y="1668472"/>
            <a:ext cx="3931920" cy="1554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feld 15"/>
          <p:cNvSpPr txBox="1"/>
          <p:nvPr/>
        </p:nvSpPr>
        <p:spPr>
          <a:xfrm>
            <a:off x="541546" y="2357297"/>
            <a:ext cx="1902110" cy="33855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</a:rPr>
              <a:t>SIS-18 ion beam</a:t>
            </a:r>
          </a:p>
        </p:txBody>
      </p:sp>
      <p:sp>
        <p:nvSpPr>
          <p:cNvPr id="11" name="Textfeld 16"/>
          <p:cNvSpPr txBox="1"/>
          <p:nvPr/>
        </p:nvSpPr>
        <p:spPr>
          <a:xfrm>
            <a:off x="1339681" y="2833021"/>
            <a:ext cx="1609434" cy="33855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</a:rPr>
              <a:t>PHELIX laser</a:t>
            </a:r>
          </a:p>
        </p:txBody>
      </p:sp>
      <p:sp>
        <p:nvSpPr>
          <p:cNvPr id="12" name="Pfeil nach rechts 17"/>
          <p:cNvSpPr/>
          <p:nvPr/>
        </p:nvSpPr>
        <p:spPr>
          <a:xfrm rot="17402205">
            <a:off x="2267444" y="2602388"/>
            <a:ext cx="352425" cy="174750"/>
          </a:xfrm>
          <a:prstGeom prst="rightArrow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sp>
        <p:nvSpPr>
          <p:cNvPr id="13" name="TextBox 12"/>
          <p:cNvSpPr txBox="1"/>
          <p:nvPr/>
        </p:nvSpPr>
        <p:spPr>
          <a:xfrm>
            <a:off x="438735" y="1668472"/>
            <a:ext cx="2765290" cy="24622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>
                <a:solidFill>
                  <a:schemeClr val="bg1"/>
                </a:solidFill>
              </a:rPr>
              <a:t>Picture by B. Zielbauer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79246" y="1022141"/>
            <a:ext cx="2910861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de-DE" sz="1600" dirty="0" smtClean="0">
                <a:solidFill>
                  <a:srgbClr val="000000"/>
                </a:solidFill>
              </a:rPr>
              <a:t>GSI Infrastructure: HHT cave*</a:t>
            </a:r>
            <a:endParaRPr lang="en-US" sz="1600" i="1" dirty="0" smtClean="0">
              <a:solidFill>
                <a:srgbClr val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726787" y="1019719"/>
            <a:ext cx="3182666" cy="338554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de-DE" sz="1600" dirty="0" smtClean="0"/>
              <a:t>FAIR Infrastructure: APPA cave**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2386" y="4571264"/>
            <a:ext cx="1968809" cy="461665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r>
              <a:rPr lang="en-US" sz="1200" i="1" dirty="0" smtClean="0">
                <a:solidFill>
                  <a:srgbClr val="000000"/>
                </a:solidFill>
              </a:rPr>
              <a:t>*Zs. Major‘s talk (Monday)</a:t>
            </a:r>
          </a:p>
          <a:p>
            <a:pPr algn="l"/>
            <a:endParaRPr lang="en-US" sz="1200" dirty="0" smtClean="0"/>
          </a:p>
        </p:txBody>
      </p:sp>
      <p:sp>
        <p:nvSpPr>
          <p:cNvPr id="34" name="TextBox 33"/>
          <p:cNvSpPr txBox="1"/>
          <p:nvPr/>
        </p:nvSpPr>
        <p:spPr>
          <a:xfrm>
            <a:off x="6840127" y="4571263"/>
            <a:ext cx="1858201" cy="461665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r>
              <a:rPr lang="en-US" sz="1200" i="1" dirty="0" smtClean="0">
                <a:solidFill>
                  <a:srgbClr val="000000"/>
                </a:solidFill>
              </a:rPr>
              <a:t>**S. Neff‘s talk (Monday)</a:t>
            </a:r>
          </a:p>
          <a:p>
            <a:pPr algn="l"/>
            <a:endParaRPr lang="en-US" sz="1200" dirty="0" smtClean="0"/>
          </a:p>
        </p:txBody>
      </p:sp>
      <p:grpSp>
        <p:nvGrpSpPr>
          <p:cNvPr id="33" name="Group 32"/>
          <p:cNvGrpSpPr/>
          <p:nvPr/>
        </p:nvGrpSpPr>
        <p:grpSpPr>
          <a:xfrm>
            <a:off x="2895599" y="3276616"/>
            <a:ext cx="3573781" cy="1525481"/>
            <a:chOff x="2895599" y="3276616"/>
            <a:chExt cx="3573781" cy="1525481"/>
          </a:xfrm>
        </p:grpSpPr>
        <p:grpSp>
          <p:nvGrpSpPr>
            <p:cNvPr id="28" name="Group 27"/>
            <p:cNvGrpSpPr/>
            <p:nvPr/>
          </p:nvGrpSpPr>
          <p:grpSpPr>
            <a:xfrm>
              <a:off x="2895599" y="3276616"/>
              <a:ext cx="3573781" cy="1525481"/>
              <a:chOff x="2895599" y="3276616"/>
              <a:chExt cx="3573781" cy="1525481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2895599" y="3276616"/>
                <a:ext cx="3573781" cy="1441727"/>
                <a:chOff x="5362765" y="3022552"/>
                <a:chExt cx="3573781" cy="1881502"/>
              </a:xfrm>
            </p:grpSpPr>
            <p:sp>
              <p:nvSpPr>
                <p:cNvPr id="30" name="Rectangle 29"/>
                <p:cNvSpPr/>
                <p:nvPr/>
              </p:nvSpPr>
              <p:spPr>
                <a:xfrm>
                  <a:off x="5362765" y="3022552"/>
                  <a:ext cx="3573781" cy="18815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" name="Rectangle 16"/>
                <p:cNvSpPr/>
                <p:nvPr/>
              </p:nvSpPr>
              <p:spPr>
                <a:xfrm rot="5400000">
                  <a:off x="6257578" y="4027892"/>
                  <a:ext cx="1471197" cy="126292"/>
                </a:xfrm>
                <a:prstGeom prst="rect">
                  <a:avLst/>
                </a:prstGeom>
                <a:solidFill>
                  <a:srgbClr val="0070C0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 flipH="1">
                  <a:off x="6993177" y="3671647"/>
                  <a:ext cx="1" cy="85971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5990980" y="3812952"/>
                  <a:ext cx="0" cy="44621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Pfeil nach rechts 17"/>
                <p:cNvSpPr/>
                <p:nvPr/>
              </p:nvSpPr>
              <p:spPr>
                <a:xfrm>
                  <a:off x="5496895" y="3844924"/>
                  <a:ext cx="494085" cy="414239"/>
                </a:xfrm>
                <a:prstGeom prst="rightArrow">
                  <a:avLst/>
                </a:prstGeom>
                <a:solidFill>
                  <a:srgbClr val="00FF00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7889672" y="3702168"/>
                  <a:ext cx="940037" cy="652964"/>
                </a:xfrm>
                <a:prstGeom prst="rect">
                  <a:avLst/>
                </a:prstGeom>
                <a:solidFill>
                  <a:srgbClr val="FDBB63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sz="1200" dirty="0" smtClean="0"/>
                    <a:t>Detector</a:t>
                  </a:r>
                  <a:endParaRPr lang="en-US" sz="1200" dirty="0"/>
                </a:p>
              </p:txBody>
            </p:sp>
          </p:grpSp>
          <p:pic>
            <p:nvPicPr>
              <p:cNvPr id="27" name="Grafik 6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29595" y="3926313"/>
                <a:ext cx="770115" cy="259106"/>
              </a:xfrm>
              <a:prstGeom prst="rect">
                <a:avLst/>
              </a:prstGeom>
            </p:spPr>
          </p:pic>
          <p:sp>
            <p:nvSpPr>
              <p:cNvPr id="18" name="TextBox 17"/>
              <p:cNvSpPr txBox="1"/>
              <p:nvPr/>
            </p:nvSpPr>
            <p:spPr>
              <a:xfrm>
                <a:off x="3659105" y="3646326"/>
                <a:ext cx="641083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 smtClean="0"/>
                  <a:t>X-rays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949115" y="3649314"/>
                <a:ext cx="747749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de-DE" sz="1200" dirty="0" smtClean="0">
                    <a:solidFill>
                      <a:srgbClr val="00FF00"/>
                    </a:solidFill>
                  </a:rPr>
                  <a:t>Laser</a:t>
                </a:r>
                <a:endParaRPr lang="en-US" sz="1200" dirty="0" smtClean="0">
                  <a:solidFill>
                    <a:srgbClr val="00FF00"/>
                  </a:solidFill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899660" y="4432765"/>
                <a:ext cx="693420" cy="369332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endParaRPr lang="en-US" dirty="0" smtClean="0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4162122" y="3279733"/>
                <a:ext cx="1129329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de-DE" sz="1200" dirty="0" smtClean="0">
                    <a:solidFill>
                      <a:srgbClr val="0070C0"/>
                    </a:solidFill>
                  </a:rPr>
                  <a:t>Ion beam</a:t>
                </a:r>
                <a:endParaRPr lang="en-US" sz="1200" dirty="0" smtClean="0">
                  <a:solidFill>
                    <a:srgbClr val="0070C0"/>
                  </a:solidFill>
                </a:endParaRPr>
              </a:p>
            </p:txBody>
          </p:sp>
          <p:pic>
            <p:nvPicPr>
              <p:cNvPr id="35" name="Grafik 6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21189395">
                <a:off x="4667895" y="3830384"/>
                <a:ext cx="574400" cy="259106"/>
              </a:xfrm>
              <a:prstGeom prst="rect">
                <a:avLst/>
              </a:prstGeom>
            </p:spPr>
          </p:pic>
          <p:pic>
            <p:nvPicPr>
              <p:cNvPr id="36" name="Grafik 6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228427">
                <a:off x="4597312" y="4043336"/>
                <a:ext cx="770115" cy="259106"/>
              </a:xfrm>
              <a:prstGeom prst="rect">
                <a:avLst/>
              </a:prstGeom>
            </p:spPr>
          </p:pic>
          <p:sp>
            <p:nvSpPr>
              <p:cNvPr id="26" name="TextBox 25"/>
              <p:cNvSpPr txBox="1"/>
              <p:nvPr/>
            </p:nvSpPr>
            <p:spPr>
              <a:xfrm>
                <a:off x="3256552" y="4213648"/>
                <a:ext cx="731520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200" dirty="0"/>
                  <a:t>T</a:t>
                </a:r>
                <a:r>
                  <a:rPr lang="en-US" sz="1200" dirty="0" smtClean="0"/>
                  <a:t>arget</a:t>
                </a: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4654504" y="3477879"/>
                <a:ext cx="731520" cy="276999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de-DE" sz="1200" dirty="0"/>
                  <a:t>S</a:t>
                </a:r>
                <a:r>
                  <a:rPr lang="de-DE" sz="1200" dirty="0" smtClean="0"/>
                  <a:t>ample</a:t>
                </a:r>
                <a:endParaRPr lang="en-US" sz="1200" dirty="0" smtClean="0"/>
              </a:p>
            </p:txBody>
          </p:sp>
        </p:grpSp>
        <p:cxnSp>
          <p:nvCxnSpPr>
            <p:cNvPr id="20" name="Straight Arrow Connector 19"/>
            <p:cNvCxnSpPr/>
            <p:nvPr/>
          </p:nvCxnSpPr>
          <p:spPr>
            <a:xfrm flipH="1">
              <a:off x="4547086" y="3691773"/>
              <a:ext cx="229888" cy="1167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100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Rectangle 209"/>
          <p:cNvSpPr/>
          <p:nvPr/>
        </p:nvSpPr>
        <p:spPr>
          <a:xfrm>
            <a:off x="2626449" y="1116832"/>
            <a:ext cx="3573781" cy="14417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36" name="Group 235"/>
          <p:cNvGrpSpPr/>
          <p:nvPr/>
        </p:nvGrpSpPr>
        <p:grpSpPr>
          <a:xfrm>
            <a:off x="2679965" y="1486542"/>
            <a:ext cx="1450595" cy="844321"/>
            <a:chOff x="2679965" y="1486542"/>
            <a:chExt cx="1450595" cy="844321"/>
          </a:xfrm>
        </p:grpSpPr>
        <p:cxnSp>
          <p:nvCxnSpPr>
            <p:cNvPr id="213" name="Straight Connector 212"/>
            <p:cNvCxnSpPr/>
            <p:nvPr/>
          </p:nvCxnSpPr>
          <p:spPr>
            <a:xfrm>
              <a:off x="3254664" y="1722487"/>
              <a:ext cx="0" cy="341915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Pfeil nach rechts 17"/>
            <p:cNvSpPr/>
            <p:nvPr/>
          </p:nvSpPr>
          <p:spPr>
            <a:xfrm>
              <a:off x="2760579" y="1746986"/>
              <a:ext cx="494085" cy="317416"/>
            </a:xfrm>
            <a:prstGeom prst="rightArrow">
              <a:avLst/>
            </a:prstGeom>
            <a:solidFill>
              <a:srgbClr val="00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1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0445" y="1766529"/>
              <a:ext cx="770115" cy="259106"/>
            </a:xfrm>
            <a:prstGeom prst="rect">
              <a:avLst/>
            </a:prstGeom>
          </p:spPr>
        </p:pic>
        <p:sp>
          <p:nvSpPr>
            <p:cNvPr id="202" name="TextBox 201"/>
            <p:cNvSpPr txBox="1"/>
            <p:nvPr/>
          </p:nvSpPr>
          <p:spPr>
            <a:xfrm>
              <a:off x="3389955" y="1486542"/>
              <a:ext cx="641083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X-rays</a:t>
              </a:r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679965" y="1489530"/>
              <a:ext cx="74774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FF00"/>
                  </a:solidFill>
                </a:rPr>
                <a:t>Laser</a:t>
              </a:r>
              <a:endParaRPr lang="en-US" sz="1200" dirty="0" smtClean="0">
                <a:solidFill>
                  <a:srgbClr val="00FF00"/>
                </a:solidFill>
              </a:endParaRPr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987402" y="2053864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/>
                <a:t>T</a:t>
              </a:r>
              <a:r>
                <a:rPr lang="en-US" sz="1200" dirty="0" smtClean="0"/>
                <a:t>arget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5959683" y="2645612"/>
            <a:ext cx="2278229" cy="2293431"/>
            <a:chOff x="448633" y="3520978"/>
            <a:chExt cx="2654670" cy="2672384"/>
          </a:xfrm>
        </p:grpSpPr>
        <p:pic>
          <p:nvPicPr>
            <p:cNvPr id="54" name="Grafik 5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1475" y="3536344"/>
              <a:ext cx="2621828" cy="2621829"/>
            </a:xfrm>
            <a:prstGeom prst="rect">
              <a:avLst/>
            </a:prstGeom>
          </p:spPr>
        </p:pic>
        <p:sp>
          <p:nvSpPr>
            <p:cNvPr id="55" name="Textfeld 51"/>
            <p:cNvSpPr txBox="1"/>
            <p:nvPr/>
          </p:nvSpPr>
          <p:spPr>
            <a:xfrm>
              <a:off x="448633" y="3520978"/>
              <a:ext cx="1546974" cy="6096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(111)-reflection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(diamond)</a:t>
              </a:r>
            </a:p>
          </p:txBody>
        </p:sp>
        <p:sp>
          <p:nvSpPr>
            <p:cNvPr id="56" name="Textfeld 52"/>
            <p:cNvSpPr txBox="1"/>
            <p:nvPr/>
          </p:nvSpPr>
          <p:spPr>
            <a:xfrm>
              <a:off x="1567552" y="5834730"/>
              <a:ext cx="538322" cy="35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He</a:t>
              </a:r>
              <a:r>
                <a:rPr kumimoji="0" lang="en-US" sz="1400" b="0" i="0" u="none" strike="noStrike" kern="0" cap="none" spc="0" normalizeH="0" baseline="-2500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ymbol" panose="05050102010706020507" pitchFamily="18" charset="2"/>
                </a:rPr>
                <a:t>a</a:t>
              </a:r>
            </a:p>
          </p:txBody>
        </p:sp>
        <p:sp>
          <p:nvSpPr>
            <p:cNvPr id="57" name="Textfeld 53"/>
            <p:cNvSpPr txBox="1"/>
            <p:nvPr/>
          </p:nvSpPr>
          <p:spPr>
            <a:xfrm>
              <a:off x="1976459" y="5830797"/>
              <a:ext cx="527115" cy="35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He</a:t>
              </a:r>
              <a:r>
                <a:rPr kumimoji="0" lang="en-US" sz="1400" b="0" i="0" u="none" strike="noStrike" kern="0" cap="none" spc="0" normalizeH="0" baseline="-2500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ymbol" panose="05050102010706020507" pitchFamily="18" charset="2"/>
                </a:rPr>
                <a:t>b</a:t>
              </a:r>
            </a:p>
          </p:txBody>
        </p:sp>
        <p:sp>
          <p:nvSpPr>
            <p:cNvPr id="58" name="Textfeld 54"/>
            <p:cNvSpPr txBox="1"/>
            <p:nvPr/>
          </p:nvSpPr>
          <p:spPr>
            <a:xfrm>
              <a:off x="2354009" y="5830797"/>
              <a:ext cx="508436" cy="35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rPr>
                <a:t>He</a:t>
              </a:r>
              <a:r>
                <a:rPr kumimoji="0" lang="en-US" sz="1400" b="0" i="0" u="none" strike="noStrike" kern="0" cap="none" spc="0" normalizeH="0" baseline="-2500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ymbol" panose="05050102010706020507" pitchFamily="18" charset="2"/>
                </a:rPr>
                <a:t>g</a:t>
              </a:r>
            </a:p>
          </p:txBody>
        </p:sp>
        <p:cxnSp>
          <p:nvCxnSpPr>
            <p:cNvPr id="59" name="Gerader Verbinder 55"/>
            <p:cNvCxnSpPr/>
            <p:nvPr/>
          </p:nvCxnSpPr>
          <p:spPr>
            <a:xfrm>
              <a:off x="2354009" y="5790412"/>
              <a:ext cx="89313" cy="99299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  <p:cxnSp>
          <p:nvCxnSpPr>
            <p:cNvPr id="60" name="Gerader Verbinder 56"/>
            <p:cNvCxnSpPr/>
            <p:nvPr/>
          </p:nvCxnSpPr>
          <p:spPr>
            <a:xfrm flipH="1">
              <a:off x="2181696" y="5790412"/>
              <a:ext cx="48385" cy="96305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  <p:cxnSp>
          <p:nvCxnSpPr>
            <p:cNvPr id="61" name="Gerader Verbinder 57"/>
            <p:cNvCxnSpPr/>
            <p:nvPr/>
          </p:nvCxnSpPr>
          <p:spPr>
            <a:xfrm flipH="1">
              <a:off x="1757882" y="5791966"/>
              <a:ext cx="48385" cy="96305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4961282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Line Emission and Spectrally Broad X-Ray Sources for Different Diagnostics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635" y="2673665"/>
            <a:ext cx="4742545" cy="1934891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Various Diagnostic Methods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diffraction */**</a:t>
            </a: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32" name="TextBox 31" hidden="1"/>
          <p:cNvSpPr txBox="1"/>
          <p:nvPr/>
        </p:nvSpPr>
        <p:spPr>
          <a:xfrm>
            <a:off x="2284668" y="2927178"/>
            <a:ext cx="1913905" cy="52322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de-DE" sz="1400" i="1" dirty="0"/>
              <a:t>→D. </a:t>
            </a:r>
            <a:r>
              <a:rPr lang="de-DE" sz="1400" i="1" dirty="0" smtClean="0"/>
              <a:t>Riley (Monday)</a:t>
            </a:r>
          </a:p>
          <a:p>
            <a:r>
              <a:rPr lang="de-DE" sz="1400" i="1" dirty="0" smtClean="0"/>
              <a:t>→D</a:t>
            </a:r>
            <a:r>
              <a:rPr lang="de-DE" sz="1400" i="1" dirty="0"/>
              <a:t>. Kraus (Monday)</a:t>
            </a:r>
          </a:p>
        </p:txBody>
      </p:sp>
      <p:grpSp>
        <p:nvGrpSpPr>
          <p:cNvPr id="199" name="Group 198" hidden="1"/>
          <p:cNvGrpSpPr/>
          <p:nvPr/>
        </p:nvGrpSpPr>
        <p:grpSpPr>
          <a:xfrm>
            <a:off x="5011706" y="2722267"/>
            <a:ext cx="4581948" cy="1901678"/>
            <a:chOff x="5011706" y="2722267"/>
            <a:chExt cx="4581948" cy="1901678"/>
          </a:xfrm>
        </p:grpSpPr>
        <p:grpSp>
          <p:nvGrpSpPr>
            <p:cNvPr id="198" name="Group 197"/>
            <p:cNvGrpSpPr/>
            <p:nvPr/>
          </p:nvGrpSpPr>
          <p:grpSpPr>
            <a:xfrm>
              <a:off x="5011706" y="2722267"/>
              <a:ext cx="4581948" cy="1901678"/>
              <a:chOff x="5011706" y="2722267"/>
              <a:chExt cx="4581948" cy="1901678"/>
            </a:xfrm>
          </p:grpSpPr>
          <p:grpSp>
            <p:nvGrpSpPr>
              <p:cNvPr id="195" name="Group 194"/>
              <p:cNvGrpSpPr/>
              <p:nvPr/>
            </p:nvGrpSpPr>
            <p:grpSpPr>
              <a:xfrm>
                <a:off x="5011706" y="2722267"/>
                <a:ext cx="4581948" cy="1901678"/>
                <a:chOff x="3707580" y="-2407196"/>
                <a:chExt cx="4581948" cy="1901678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3707580" y="-2407196"/>
                  <a:ext cx="4581948" cy="1901678"/>
                  <a:chOff x="4536069" y="-1951155"/>
                  <a:chExt cx="4581948" cy="1901678"/>
                </a:xfrm>
              </p:grpSpPr>
              <p:grpSp>
                <p:nvGrpSpPr>
                  <p:cNvPr id="188" name="Group 187"/>
                  <p:cNvGrpSpPr/>
                  <p:nvPr/>
                </p:nvGrpSpPr>
                <p:grpSpPr>
                  <a:xfrm>
                    <a:off x="4536069" y="-1672219"/>
                    <a:ext cx="4581948" cy="1622742"/>
                    <a:chOff x="5843886" y="-2805087"/>
                    <a:chExt cx="2993366" cy="1060130"/>
                  </a:xfrm>
                </p:grpSpPr>
                <p:pic>
                  <p:nvPicPr>
                    <p:cNvPr id="186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6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-1" b="71200"/>
                    <a:stretch/>
                  </p:blipFill>
                  <p:spPr bwMode="auto">
                    <a:xfrm>
                      <a:off x="5843886" y="-2805087"/>
                      <a:ext cx="2993366" cy="6949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  <p:pic>
                  <p:nvPicPr>
                    <p:cNvPr id="187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6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82966" b="1877"/>
                    <a:stretch/>
                  </p:blipFill>
                  <p:spPr bwMode="auto">
                    <a:xfrm>
                      <a:off x="5843886" y="-2110717"/>
                      <a:ext cx="2993366" cy="36576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</p:grpSp>
              <p:sp>
                <p:nvSpPr>
                  <p:cNvPr id="189" name="TextBox 188"/>
                  <p:cNvSpPr txBox="1"/>
                  <p:nvPr/>
                </p:nvSpPr>
                <p:spPr>
                  <a:xfrm>
                    <a:off x="4877245" y="-1951155"/>
                    <a:ext cx="3460787" cy="338554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600" dirty="0" smtClean="0"/>
                      <a:t>FLYCHK simulation of Al</a:t>
                    </a:r>
                    <a:endParaRPr lang="en-US" sz="1600" dirty="0" smtClean="0"/>
                  </a:p>
                </p:txBody>
              </p:sp>
              <p:sp>
                <p:nvSpPr>
                  <p:cNvPr id="190" name="Rectangle 189"/>
                  <p:cNvSpPr/>
                  <p:nvPr/>
                </p:nvSpPr>
                <p:spPr>
                  <a:xfrm>
                    <a:off x="7972291" y="-1060571"/>
                    <a:ext cx="354839" cy="27936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1" name="TextBox 190"/>
                  <p:cNvSpPr txBox="1"/>
                  <p:nvPr/>
                </p:nvSpPr>
                <p:spPr>
                  <a:xfrm rot="16200000">
                    <a:off x="4179176" y="-1124824"/>
                    <a:ext cx="1045479" cy="276999"/>
                  </a:xfrm>
                  <a:prstGeom prst="rect">
                    <a:avLst/>
                  </a:prstGeom>
                </p:spPr>
                <p:txBody>
                  <a:bodyPr vert="horz" wrap="non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200" dirty="0" smtClean="0"/>
                      <a:t>transmission</a:t>
                    </a:r>
                    <a:endParaRPr lang="en-US" sz="1200" dirty="0" smtClean="0"/>
                  </a:p>
                </p:txBody>
              </p:sp>
            </p:grpSp>
            <p:sp>
              <p:nvSpPr>
                <p:cNvPr id="194" name="Rectangle 193"/>
                <p:cNvSpPr/>
                <p:nvPr/>
              </p:nvSpPr>
              <p:spPr>
                <a:xfrm>
                  <a:off x="4951283" y="-785453"/>
                  <a:ext cx="2042875" cy="23588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5235514" y="-804060"/>
                  <a:ext cx="1474412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de-DE" sz="1200" dirty="0" smtClean="0"/>
                    <a:t>photon energy [eV]</a:t>
                  </a:r>
                  <a:endParaRPr lang="en-US" sz="1200" dirty="0" smtClean="0"/>
                </a:p>
              </p:txBody>
            </p: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7" name="TextBox 196"/>
                  <p:cNvSpPr txBox="1"/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vert="horz" wrap="square" lIns="0" tIns="0" rIns="0" bIns="0" rtlCol="0" anchor="t">
                    <a:spAutoFit/>
                  </a:bodyPr>
                  <a:lstStyle/>
                  <a:p>
                    <a:pPr algn="l"/>
                    <a:r>
                      <a:rPr lang="de-DE" sz="1400" dirty="0" smtClean="0">
                        <a:solidFill>
                          <a:srgbClr val="FF0000"/>
                        </a:solidFill>
                      </a:rPr>
                      <a:t>K-edge at </a:t>
                    </a:r>
                    <a14:m>
                      <m:oMath xmlns:m="http://schemas.openxmlformats.org/officeDocument/2006/math">
                        <m:r>
                          <a:rPr lang="de-DE" sz="14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0.5 </m:t>
                        </m:r>
                        <m:sSub>
                          <m:sSubPr>
                            <m:ctrlP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a14:m>
                    <a:endParaRPr lang="en-US" sz="1400" dirty="0" smtClean="0">
                      <a:solidFill>
                        <a:srgbClr val="FF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97" name="TextBox 19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7792" t="-25714" b="-5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6" name="TextBox 195"/>
                <p:cNvSpPr txBox="1"/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vert="horz" wrap="square" lIns="0" tIns="0" rIns="0" bIns="0" rtlCol="0" anchor="t">
                  <a:spAutoFit/>
                </a:bodyPr>
                <a:lstStyle/>
                <a:p>
                  <a:pPr algn="l"/>
                  <a:r>
                    <a:rPr lang="de-DE" sz="1400" dirty="0" smtClean="0"/>
                    <a:t>K-edge at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de-DE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a14:m>
                  <a:endParaRPr lang="en-US" sz="1400" dirty="0" smtClean="0"/>
                </a:p>
              </p:txBody>
            </p:sp>
          </mc:Choice>
          <mc:Fallback xmlns="">
            <p:sp>
              <p:nvSpPr>
                <p:cNvPr id="196" name="TextBox 19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blipFill>
                  <a:blip r:embed="rId12"/>
                  <a:stretch>
                    <a:fillRect l="-10714" t="-25000" b="-47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" name="TextBox 14"/>
          <p:cNvSpPr txBox="1"/>
          <p:nvPr/>
        </p:nvSpPr>
        <p:spPr>
          <a:xfrm>
            <a:off x="6695223" y="2424900"/>
            <a:ext cx="1856598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i="1" dirty="0" smtClean="0"/>
              <a:t>Results for cold samples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80199" y="4657219"/>
            <a:ext cx="1864613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*D. Riley‘s talk (Monday)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2212498" y="4643460"/>
            <a:ext cx="1907895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**D. Kraus‘ talk (Monday)</a:t>
            </a:r>
          </a:p>
        </p:txBody>
      </p:sp>
      <p:sp>
        <p:nvSpPr>
          <p:cNvPr id="177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  <p:cxnSp>
        <p:nvCxnSpPr>
          <p:cNvPr id="212" name="Straight Connector 211" hidden="1"/>
          <p:cNvCxnSpPr/>
          <p:nvPr/>
        </p:nvCxnSpPr>
        <p:spPr>
          <a:xfrm flipH="1">
            <a:off x="4256861" y="1614210"/>
            <a:ext cx="1" cy="65877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4" name="TextBox 203"/>
          <p:cNvSpPr txBox="1"/>
          <p:nvPr/>
        </p:nvSpPr>
        <p:spPr>
          <a:xfrm>
            <a:off x="4630510" y="2272981"/>
            <a:ext cx="693420" cy="3693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endParaRPr lang="en-US" dirty="0" smtClean="0"/>
          </a:p>
        </p:txBody>
      </p:sp>
      <p:grpSp>
        <p:nvGrpSpPr>
          <p:cNvPr id="29" name="Group 28"/>
          <p:cNvGrpSpPr/>
          <p:nvPr/>
        </p:nvGrpSpPr>
        <p:grpSpPr>
          <a:xfrm>
            <a:off x="4328162" y="1637597"/>
            <a:ext cx="1765231" cy="505061"/>
            <a:chOff x="4328162" y="1637597"/>
            <a:chExt cx="1765231" cy="505061"/>
          </a:xfrm>
        </p:grpSpPr>
        <p:sp>
          <p:nvSpPr>
            <p:cNvPr id="215" name="Rectangle 214"/>
            <p:cNvSpPr/>
            <p:nvPr/>
          </p:nvSpPr>
          <p:spPr>
            <a:xfrm>
              <a:off x="5153356" y="1637597"/>
              <a:ext cx="940037" cy="500343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pic>
          <p:nvPicPr>
            <p:cNvPr id="206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189395">
              <a:off x="4398745" y="1670600"/>
              <a:ext cx="574400" cy="259106"/>
            </a:xfrm>
            <a:prstGeom prst="rect">
              <a:avLst/>
            </a:prstGeom>
          </p:spPr>
        </p:pic>
        <p:pic>
          <p:nvPicPr>
            <p:cNvPr id="20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28427">
              <a:off x="4328162" y="1883552"/>
              <a:ext cx="770115" cy="259106"/>
            </a:xfrm>
            <a:prstGeom prst="rect">
              <a:avLst/>
            </a:prstGeom>
          </p:spPr>
        </p:pic>
      </p:grpSp>
      <p:grpSp>
        <p:nvGrpSpPr>
          <p:cNvPr id="28" name="Group 27"/>
          <p:cNvGrpSpPr/>
          <p:nvPr/>
        </p:nvGrpSpPr>
        <p:grpSpPr>
          <a:xfrm>
            <a:off x="3892972" y="1119949"/>
            <a:ext cx="1223902" cy="1379287"/>
            <a:chOff x="3892972" y="1119949"/>
            <a:chExt cx="1223902" cy="1379287"/>
          </a:xfrm>
        </p:grpSpPr>
        <p:sp>
          <p:nvSpPr>
            <p:cNvPr id="211" name="Rectangle 210"/>
            <p:cNvSpPr/>
            <p:nvPr/>
          </p:nvSpPr>
          <p:spPr>
            <a:xfrm rot="5400000">
              <a:off x="3693198" y="1872428"/>
              <a:ext cx="1127325" cy="126292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3892972" y="1119949"/>
              <a:ext cx="112932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70C0"/>
                  </a:solidFill>
                </a:rPr>
                <a:t>Ion beam</a:t>
              </a:r>
              <a:endParaRPr lang="en-US" sz="1200" dirty="0" smtClean="0">
                <a:solidFill>
                  <a:srgbClr val="0070C0"/>
                </a:solidFill>
              </a:endParaRPr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4385354" y="1318095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/>
                <a:t>S</a:t>
              </a:r>
              <a:r>
                <a:rPr lang="de-DE" sz="1200" dirty="0" smtClean="0"/>
                <a:t>ample</a:t>
              </a:r>
              <a:endParaRPr lang="en-US" sz="1200" dirty="0" smtClean="0"/>
            </a:p>
          </p:txBody>
        </p:sp>
        <p:cxnSp>
          <p:nvCxnSpPr>
            <p:cNvPr id="184" name="Straight Arrow Connector 183"/>
            <p:cNvCxnSpPr/>
            <p:nvPr/>
          </p:nvCxnSpPr>
          <p:spPr>
            <a:xfrm flipH="1">
              <a:off x="4277936" y="1531989"/>
              <a:ext cx="229888" cy="1167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4340054" y="957721"/>
            <a:ext cx="1608732" cy="894319"/>
            <a:chOff x="4340054" y="957721"/>
            <a:chExt cx="1608732" cy="894319"/>
          </a:xfrm>
        </p:grpSpPr>
        <p:sp>
          <p:nvSpPr>
            <p:cNvPr id="216" name="Rectangle 215"/>
            <p:cNvSpPr/>
            <p:nvPr/>
          </p:nvSpPr>
          <p:spPr>
            <a:xfrm rot="19428848">
              <a:off x="5008749" y="957721"/>
              <a:ext cx="940037" cy="500343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pic>
          <p:nvPicPr>
            <p:cNvPr id="21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9779649">
              <a:off x="4340054" y="1592934"/>
              <a:ext cx="770115" cy="259106"/>
            </a:xfrm>
            <a:prstGeom prst="rect">
              <a:avLst/>
            </a:prstGeom>
          </p:spPr>
        </p:pic>
      </p:grpSp>
      <p:cxnSp>
        <p:nvCxnSpPr>
          <p:cNvPr id="230" name="Straight Connector 229"/>
          <p:cNvCxnSpPr/>
          <p:nvPr/>
        </p:nvCxnSpPr>
        <p:spPr>
          <a:xfrm flipH="1">
            <a:off x="4257059" y="1602170"/>
            <a:ext cx="1" cy="65877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0321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15" grpId="0"/>
      <p:bldP spid="17" grpId="0"/>
      <p:bldP spid="17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Rectangle 209"/>
          <p:cNvSpPr/>
          <p:nvPr/>
        </p:nvSpPr>
        <p:spPr>
          <a:xfrm>
            <a:off x="2626449" y="1116832"/>
            <a:ext cx="3573781" cy="14417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36" name="Group 235"/>
          <p:cNvGrpSpPr/>
          <p:nvPr/>
        </p:nvGrpSpPr>
        <p:grpSpPr>
          <a:xfrm>
            <a:off x="2679965" y="1486542"/>
            <a:ext cx="1450595" cy="844321"/>
            <a:chOff x="2679965" y="1486542"/>
            <a:chExt cx="1450595" cy="844321"/>
          </a:xfrm>
        </p:grpSpPr>
        <p:cxnSp>
          <p:nvCxnSpPr>
            <p:cNvPr id="213" name="Straight Connector 212"/>
            <p:cNvCxnSpPr/>
            <p:nvPr/>
          </p:nvCxnSpPr>
          <p:spPr>
            <a:xfrm>
              <a:off x="3254664" y="1722487"/>
              <a:ext cx="0" cy="341915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Pfeil nach rechts 17"/>
            <p:cNvSpPr/>
            <p:nvPr/>
          </p:nvSpPr>
          <p:spPr>
            <a:xfrm>
              <a:off x="2760579" y="1746986"/>
              <a:ext cx="494085" cy="317416"/>
            </a:xfrm>
            <a:prstGeom prst="rightArrow">
              <a:avLst/>
            </a:prstGeom>
            <a:solidFill>
              <a:srgbClr val="00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1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0445" y="1766529"/>
              <a:ext cx="770115" cy="259106"/>
            </a:xfrm>
            <a:prstGeom prst="rect">
              <a:avLst/>
            </a:prstGeom>
          </p:spPr>
        </p:pic>
        <p:sp>
          <p:nvSpPr>
            <p:cNvPr id="202" name="TextBox 201"/>
            <p:cNvSpPr txBox="1"/>
            <p:nvPr/>
          </p:nvSpPr>
          <p:spPr>
            <a:xfrm>
              <a:off x="3389955" y="1486542"/>
              <a:ext cx="641083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X-rays</a:t>
              </a:r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679965" y="1489530"/>
              <a:ext cx="74774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FF00"/>
                  </a:solidFill>
                </a:rPr>
                <a:t>Laser</a:t>
              </a:r>
              <a:endParaRPr lang="en-US" sz="1200" dirty="0" smtClean="0">
                <a:solidFill>
                  <a:srgbClr val="00FF00"/>
                </a:solidFill>
              </a:endParaRPr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987402" y="2053864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/>
                <a:t>T</a:t>
              </a:r>
              <a:r>
                <a:rPr lang="en-US" sz="1200" dirty="0" smtClean="0"/>
                <a:t>arget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085924" y="2752671"/>
            <a:ext cx="3808123" cy="2181547"/>
            <a:chOff x="4952567" y="2728856"/>
            <a:chExt cx="3808123" cy="2181547"/>
          </a:xfrm>
        </p:grpSpPr>
        <p:grpSp>
          <p:nvGrpSpPr>
            <p:cNvPr id="20" name="Group 19"/>
            <p:cNvGrpSpPr/>
            <p:nvPr/>
          </p:nvGrpSpPr>
          <p:grpSpPr>
            <a:xfrm>
              <a:off x="4952567" y="2728856"/>
              <a:ext cx="3808123" cy="2181547"/>
              <a:chOff x="4952567" y="2728856"/>
              <a:chExt cx="3808123" cy="2181547"/>
            </a:xfrm>
          </p:grpSpPr>
          <p:pic>
            <p:nvPicPr>
              <p:cNvPr id="70" name="Picture 3"/>
              <p:cNvPicPr>
                <a:picLocks noChangeAspect="1" noChangeArrowheads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33541" y="2728856"/>
                <a:ext cx="1847851" cy="165586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1" name="Picture 4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102256" y="2728856"/>
                <a:ext cx="1658434" cy="16584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cxnSp>
            <p:nvCxnSpPr>
              <p:cNvPr id="75" name="Gerade Verbindung mit Pfeil 22"/>
              <p:cNvCxnSpPr/>
              <p:nvPr/>
            </p:nvCxnSpPr>
            <p:spPr>
              <a:xfrm flipV="1">
                <a:off x="5466917" y="3620063"/>
                <a:ext cx="295275" cy="88582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mit Pfeil 31"/>
              <p:cNvCxnSpPr/>
              <p:nvPr/>
            </p:nvCxnSpPr>
            <p:spPr>
              <a:xfrm flipH="1" flipV="1">
                <a:off x="6333692" y="3543864"/>
                <a:ext cx="161925" cy="99059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feld 33"/>
              <p:cNvSpPr txBox="1"/>
              <p:nvPr/>
            </p:nvSpPr>
            <p:spPr>
              <a:xfrm>
                <a:off x="4952567" y="4429688"/>
                <a:ext cx="124906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step wedge</a:t>
                </a:r>
              </a:p>
              <a:p>
                <a:r>
                  <a:rPr lang="en-US" sz="1200" dirty="0" smtClean="0"/>
                  <a:t>(polycarbonate)</a:t>
                </a:r>
              </a:p>
            </p:txBody>
          </p:sp>
          <p:sp>
            <p:nvSpPr>
              <p:cNvPr id="78" name="Textfeld 34"/>
              <p:cNvSpPr txBox="1"/>
              <p:nvPr/>
            </p:nvSpPr>
            <p:spPr>
              <a:xfrm>
                <a:off x="6217676" y="4448738"/>
                <a:ext cx="6431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needle</a:t>
                </a:r>
              </a:p>
              <a:p>
                <a:r>
                  <a:rPr lang="en-US" sz="1200" dirty="0" smtClean="0"/>
                  <a:t>(steel)</a:t>
                </a:r>
              </a:p>
            </p:txBody>
          </p:sp>
          <p:sp>
            <p:nvSpPr>
              <p:cNvPr id="79" name="Textfeld 32"/>
              <p:cNvSpPr txBox="1"/>
              <p:nvPr/>
            </p:nvSpPr>
            <p:spPr>
              <a:xfrm>
                <a:off x="5543644" y="2962329"/>
                <a:ext cx="91941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 smtClean="0">
                    <a:solidFill>
                      <a:schemeClr val="bg1"/>
                    </a:solidFill>
                  </a:rPr>
                  <a:t>Test object</a:t>
                </a:r>
              </a:p>
            </p:txBody>
          </p:sp>
          <p:sp>
            <p:nvSpPr>
              <p:cNvPr id="80" name="Textfeld 35"/>
              <p:cNvSpPr txBox="1"/>
              <p:nvPr/>
            </p:nvSpPr>
            <p:spPr>
              <a:xfrm>
                <a:off x="7436374" y="2823829"/>
                <a:ext cx="97494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 smtClean="0"/>
                  <a:t>Radiograph</a:t>
                </a:r>
              </a:p>
            </p:txBody>
          </p:sp>
        </p:grpSp>
        <p:sp>
          <p:nvSpPr>
            <p:cNvPr id="72" name="Rechteck 13"/>
            <p:cNvSpPr/>
            <p:nvPr/>
          </p:nvSpPr>
          <p:spPr>
            <a:xfrm>
              <a:off x="7760473" y="4179388"/>
              <a:ext cx="342000" cy="57150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feld 18"/>
            <p:cNvSpPr txBox="1"/>
            <p:nvPr/>
          </p:nvSpPr>
          <p:spPr>
            <a:xfrm>
              <a:off x="7683697" y="3958618"/>
              <a:ext cx="5261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2mm</a:t>
              </a:r>
              <a:endParaRPr lang="en-US" sz="12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4961282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Line Emission and Spectrally Broad X-Ray Sources for Different Diagnostics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635" y="2673665"/>
            <a:ext cx="4742545" cy="1934891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Various Diagnostic Methods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diffraction */**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radiography</a:t>
            </a: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32" name="TextBox 31" hidden="1"/>
          <p:cNvSpPr txBox="1"/>
          <p:nvPr/>
        </p:nvSpPr>
        <p:spPr>
          <a:xfrm>
            <a:off x="2284668" y="2927178"/>
            <a:ext cx="1913905" cy="52322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de-DE" sz="1400" i="1" dirty="0"/>
              <a:t>→D. </a:t>
            </a:r>
            <a:r>
              <a:rPr lang="de-DE" sz="1400" i="1" dirty="0" smtClean="0"/>
              <a:t>Riley (Monday)</a:t>
            </a:r>
          </a:p>
          <a:p>
            <a:r>
              <a:rPr lang="de-DE" sz="1400" i="1" dirty="0" smtClean="0"/>
              <a:t>→D</a:t>
            </a:r>
            <a:r>
              <a:rPr lang="de-DE" sz="1400" i="1" dirty="0"/>
              <a:t>. Kraus (Monday)</a:t>
            </a:r>
          </a:p>
        </p:txBody>
      </p:sp>
      <p:grpSp>
        <p:nvGrpSpPr>
          <p:cNvPr id="199" name="Group 198" hidden="1"/>
          <p:cNvGrpSpPr/>
          <p:nvPr/>
        </p:nvGrpSpPr>
        <p:grpSpPr>
          <a:xfrm>
            <a:off x="5011706" y="2722267"/>
            <a:ext cx="4581948" cy="1901678"/>
            <a:chOff x="5011706" y="2722267"/>
            <a:chExt cx="4581948" cy="1901678"/>
          </a:xfrm>
        </p:grpSpPr>
        <p:grpSp>
          <p:nvGrpSpPr>
            <p:cNvPr id="198" name="Group 197"/>
            <p:cNvGrpSpPr/>
            <p:nvPr/>
          </p:nvGrpSpPr>
          <p:grpSpPr>
            <a:xfrm>
              <a:off x="5011706" y="2722267"/>
              <a:ext cx="4581948" cy="1901678"/>
              <a:chOff x="5011706" y="2722267"/>
              <a:chExt cx="4581948" cy="1901678"/>
            </a:xfrm>
          </p:grpSpPr>
          <p:grpSp>
            <p:nvGrpSpPr>
              <p:cNvPr id="195" name="Group 194"/>
              <p:cNvGrpSpPr/>
              <p:nvPr/>
            </p:nvGrpSpPr>
            <p:grpSpPr>
              <a:xfrm>
                <a:off x="5011706" y="2722267"/>
                <a:ext cx="4581948" cy="1901678"/>
                <a:chOff x="3707580" y="-2407196"/>
                <a:chExt cx="4581948" cy="1901678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3707580" y="-2407196"/>
                  <a:ext cx="4581948" cy="1901678"/>
                  <a:chOff x="4536069" y="-1951155"/>
                  <a:chExt cx="4581948" cy="1901678"/>
                </a:xfrm>
              </p:grpSpPr>
              <p:grpSp>
                <p:nvGrpSpPr>
                  <p:cNvPr id="188" name="Group 187"/>
                  <p:cNvGrpSpPr/>
                  <p:nvPr/>
                </p:nvGrpSpPr>
                <p:grpSpPr>
                  <a:xfrm>
                    <a:off x="4536069" y="-1672219"/>
                    <a:ext cx="4581948" cy="1622742"/>
                    <a:chOff x="5843886" y="-2805087"/>
                    <a:chExt cx="2993366" cy="1060130"/>
                  </a:xfrm>
                </p:grpSpPr>
                <p:pic>
                  <p:nvPicPr>
                    <p:cNvPr id="186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7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-1" b="71200"/>
                    <a:stretch/>
                  </p:blipFill>
                  <p:spPr bwMode="auto">
                    <a:xfrm>
                      <a:off x="5843886" y="-2805087"/>
                      <a:ext cx="2993366" cy="6949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  <p:pic>
                  <p:nvPicPr>
                    <p:cNvPr id="187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7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82966" b="1877"/>
                    <a:stretch/>
                  </p:blipFill>
                  <p:spPr bwMode="auto">
                    <a:xfrm>
                      <a:off x="5843886" y="-2110717"/>
                      <a:ext cx="2993366" cy="36576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</p:grpSp>
              <p:sp>
                <p:nvSpPr>
                  <p:cNvPr id="189" name="TextBox 188"/>
                  <p:cNvSpPr txBox="1"/>
                  <p:nvPr/>
                </p:nvSpPr>
                <p:spPr>
                  <a:xfrm>
                    <a:off x="4877245" y="-1951155"/>
                    <a:ext cx="3460787" cy="338554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600" dirty="0" smtClean="0"/>
                      <a:t>FLYCHK simulation of Al</a:t>
                    </a:r>
                    <a:endParaRPr lang="en-US" sz="1600" dirty="0" smtClean="0"/>
                  </a:p>
                </p:txBody>
              </p:sp>
              <p:sp>
                <p:nvSpPr>
                  <p:cNvPr id="190" name="Rectangle 189"/>
                  <p:cNvSpPr/>
                  <p:nvPr/>
                </p:nvSpPr>
                <p:spPr>
                  <a:xfrm>
                    <a:off x="7972291" y="-1060571"/>
                    <a:ext cx="354839" cy="27936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1" name="TextBox 190"/>
                  <p:cNvSpPr txBox="1"/>
                  <p:nvPr/>
                </p:nvSpPr>
                <p:spPr>
                  <a:xfrm rot="16200000">
                    <a:off x="4179176" y="-1124824"/>
                    <a:ext cx="1045479" cy="276999"/>
                  </a:xfrm>
                  <a:prstGeom prst="rect">
                    <a:avLst/>
                  </a:prstGeom>
                </p:spPr>
                <p:txBody>
                  <a:bodyPr vert="horz" wrap="non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200" dirty="0" smtClean="0"/>
                      <a:t>transmission</a:t>
                    </a:r>
                    <a:endParaRPr lang="en-US" sz="1200" dirty="0" smtClean="0"/>
                  </a:p>
                </p:txBody>
              </p:sp>
            </p:grpSp>
            <p:sp>
              <p:nvSpPr>
                <p:cNvPr id="194" name="Rectangle 193"/>
                <p:cNvSpPr/>
                <p:nvPr/>
              </p:nvSpPr>
              <p:spPr>
                <a:xfrm>
                  <a:off x="4951283" y="-785453"/>
                  <a:ext cx="2042875" cy="23588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5235514" y="-804060"/>
                  <a:ext cx="1474412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de-DE" sz="1200" dirty="0" smtClean="0"/>
                    <a:t>photon energy [eV]</a:t>
                  </a:r>
                  <a:endParaRPr lang="en-US" sz="1200" dirty="0" smtClean="0"/>
                </a:p>
              </p:txBody>
            </p: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7" name="TextBox 196"/>
                  <p:cNvSpPr txBox="1"/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vert="horz" wrap="square" lIns="0" tIns="0" rIns="0" bIns="0" rtlCol="0" anchor="t">
                    <a:spAutoFit/>
                  </a:bodyPr>
                  <a:lstStyle/>
                  <a:p>
                    <a:pPr algn="l"/>
                    <a:r>
                      <a:rPr lang="de-DE" sz="1400" dirty="0" smtClean="0">
                        <a:solidFill>
                          <a:srgbClr val="FF0000"/>
                        </a:solidFill>
                      </a:rPr>
                      <a:t>K-edge at </a:t>
                    </a:r>
                    <a14:m>
                      <m:oMath xmlns:m="http://schemas.openxmlformats.org/officeDocument/2006/math">
                        <m:r>
                          <a:rPr lang="de-DE" sz="14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0.5 </m:t>
                        </m:r>
                        <m:sSub>
                          <m:sSubPr>
                            <m:ctrlP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a14:m>
                    <a:endParaRPr lang="en-US" sz="1400" dirty="0" smtClean="0">
                      <a:solidFill>
                        <a:srgbClr val="FF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97" name="TextBox 19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7792" t="-25714" b="-5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6" name="TextBox 195"/>
                <p:cNvSpPr txBox="1"/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vert="horz" wrap="square" lIns="0" tIns="0" rIns="0" bIns="0" rtlCol="0" anchor="t">
                  <a:spAutoFit/>
                </a:bodyPr>
                <a:lstStyle/>
                <a:p>
                  <a:pPr algn="l"/>
                  <a:r>
                    <a:rPr lang="de-DE" sz="1400" dirty="0" smtClean="0"/>
                    <a:t>K-edge at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de-DE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a14:m>
                  <a:endParaRPr lang="en-US" sz="1400" dirty="0" smtClean="0"/>
                </a:p>
              </p:txBody>
            </p:sp>
          </mc:Choice>
          <mc:Fallback xmlns="">
            <p:sp>
              <p:nvSpPr>
                <p:cNvPr id="196" name="TextBox 19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blipFill>
                  <a:blip r:embed="rId12"/>
                  <a:stretch>
                    <a:fillRect l="-10714" t="-25000" b="-47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" name="TextBox 14"/>
          <p:cNvSpPr txBox="1"/>
          <p:nvPr/>
        </p:nvSpPr>
        <p:spPr>
          <a:xfrm>
            <a:off x="6695223" y="2424900"/>
            <a:ext cx="1856598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i="1" dirty="0" smtClean="0"/>
              <a:t>Results for cold samples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80199" y="4657219"/>
            <a:ext cx="1864613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*D. Riley‘s talk (Monday)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2212498" y="4643460"/>
            <a:ext cx="1907895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**D. Kraus‘ talk (Monday)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25547" y="4756995"/>
            <a:ext cx="2472152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Zs. Major et </a:t>
            </a:r>
            <a:r>
              <a:rPr lang="en-US" sz="1000" i="1" dirty="0" smtClean="0"/>
              <a:t>al</a:t>
            </a:r>
            <a:r>
              <a:rPr lang="en-US" sz="1000" dirty="0" smtClean="0"/>
              <a:t>., GSI HED Report, 2019</a:t>
            </a:r>
          </a:p>
        </p:txBody>
      </p:sp>
      <p:sp>
        <p:nvSpPr>
          <p:cNvPr id="177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  <p:cxnSp>
        <p:nvCxnSpPr>
          <p:cNvPr id="212" name="Straight Connector 211" hidden="1"/>
          <p:cNvCxnSpPr/>
          <p:nvPr/>
        </p:nvCxnSpPr>
        <p:spPr>
          <a:xfrm flipH="1">
            <a:off x="4256861" y="1614210"/>
            <a:ext cx="1" cy="65877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4" name="TextBox 203"/>
          <p:cNvSpPr txBox="1"/>
          <p:nvPr/>
        </p:nvSpPr>
        <p:spPr>
          <a:xfrm>
            <a:off x="4630510" y="2272981"/>
            <a:ext cx="693420" cy="3693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endParaRPr lang="en-US" dirty="0" smtClean="0"/>
          </a:p>
        </p:txBody>
      </p:sp>
      <p:grpSp>
        <p:nvGrpSpPr>
          <p:cNvPr id="28" name="Group 27"/>
          <p:cNvGrpSpPr/>
          <p:nvPr/>
        </p:nvGrpSpPr>
        <p:grpSpPr>
          <a:xfrm>
            <a:off x="3892972" y="1119949"/>
            <a:ext cx="1223902" cy="1379287"/>
            <a:chOff x="3892972" y="1119949"/>
            <a:chExt cx="1223902" cy="1379287"/>
          </a:xfrm>
        </p:grpSpPr>
        <p:sp>
          <p:nvSpPr>
            <p:cNvPr id="211" name="Rectangle 210"/>
            <p:cNvSpPr/>
            <p:nvPr/>
          </p:nvSpPr>
          <p:spPr>
            <a:xfrm rot="5400000">
              <a:off x="3693198" y="1872428"/>
              <a:ext cx="1127325" cy="126292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3892972" y="1119949"/>
              <a:ext cx="112932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70C0"/>
                  </a:solidFill>
                </a:rPr>
                <a:t>Ion beam</a:t>
              </a:r>
              <a:endParaRPr lang="en-US" sz="1200" dirty="0" smtClean="0">
                <a:solidFill>
                  <a:srgbClr val="0070C0"/>
                </a:solidFill>
              </a:endParaRPr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4385354" y="1318095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/>
                <a:t>S</a:t>
              </a:r>
              <a:r>
                <a:rPr lang="de-DE" sz="1200" dirty="0" smtClean="0"/>
                <a:t>ample</a:t>
              </a:r>
              <a:endParaRPr lang="en-US" sz="1200" dirty="0" smtClean="0"/>
            </a:p>
          </p:txBody>
        </p:sp>
        <p:cxnSp>
          <p:nvCxnSpPr>
            <p:cNvPr id="184" name="Straight Arrow Connector 183"/>
            <p:cNvCxnSpPr/>
            <p:nvPr/>
          </p:nvCxnSpPr>
          <p:spPr>
            <a:xfrm flipH="1">
              <a:off x="4277936" y="1531989"/>
              <a:ext cx="229888" cy="1167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4368811" y="1637597"/>
            <a:ext cx="1722404" cy="500343"/>
            <a:chOff x="4368811" y="1637597"/>
            <a:chExt cx="1722404" cy="500343"/>
          </a:xfrm>
        </p:grpSpPr>
        <p:sp>
          <p:nvSpPr>
            <p:cNvPr id="228" name="Rectangle 227"/>
            <p:cNvSpPr/>
            <p:nvPr/>
          </p:nvSpPr>
          <p:spPr>
            <a:xfrm>
              <a:off x="5151178" y="1637597"/>
              <a:ext cx="940037" cy="500343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pic>
          <p:nvPicPr>
            <p:cNvPr id="229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68811" y="1766529"/>
              <a:ext cx="770115" cy="259106"/>
            </a:xfrm>
            <a:prstGeom prst="rect">
              <a:avLst/>
            </a:prstGeom>
          </p:spPr>
        </p:pic>
      </p:grpSp>
      <p:cxnSp>
        <p:nvCxnSpPr>
          <p:cNvPr id="230" name="Straight Connector 229"/>
          <p:cNvCxnSpPr/>
          <p:nvPr/>
        </p:nvCxnSpPr>
        <p:spPr>
          <a:xfrm flipH="1">
            <a:off x="4257059" y="1602170"/>
            <a:ext cx="1" cy="65877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39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Rectangle 209"/>
          <p:cNvSpPr/>
          <p:nvPr/>
        </p:nvSpPr>
        <p:spPr>
          <a:xfrm>
            <a:off x="2626449" y="1116832"/>
            <a:ext cx="3573781" cy="14417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36" name="Group 235"/>
          <p:cNvGrpSpPr/>
          <p:nvPr/>
        </p:nvGrpSpPr>
        <p:grpSpPr>
          <a:xfrm>
            <a:off x="2679965" y="1486542"/>
            <a:ext cx="1450595" cy="844321"/>
            <a:chOff x="2679965" y="1486542"/>
            <a:chExt cx="1450595" cy="844321"/>
          </a:xfrm>
        </p:grpSpPr>
        <p:cxnSp>
          <p:nvCxnSpPr>
            <p:cNvPr id="213" name="Straight Connector 212"/>
            <p:cNvCxnSpPr/>
            <p:nvPr/>
          </p:nvCxnSpPr>
          <p:spPr>
            <a:xfrm>
              <a:off x="3254664" y="1722487"/>
              <a:ext cx="0" cy="341915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Pfeil nach rechts 17"/>
            <p:cNvSpPr/>
            <p:nvPr/>
          </p:nvSpPr>
          <p:spPr>
            <a:xfrm>
              <a:off x="2760579" y="1746986"/>
              <a:ext cx="494085" cy="317416"/>
            </a:xfrm>
            <a:prstGeom prst="rightArrow">
              <a:avLst/>
            </a:prstGeom>
            <a:solidFill>
              <a:srgbClr val="00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1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0445" y="1766529"/>
              <a:ext cx="770115" cy="259106"/>
            </a:xfrm>
            <a:prstGeom prst="rect">
              <a:avLst/>
            </a:prstGeom>
          </p:spPr>
        </p:pic>
        <p:sp>
          <p:nvSpPr>
            <p:cNvPr id="202" name="TextBox 201"/>
            <p:cNvSpPr txBox="1"/>
            <p:nvPr/>
          </p:nvSpPr>
          <p:spPr>
            <a:xfrm>
              <a:off x="3389955" y="1486542"/>
              <a:ext cx="641083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X-rays</a:t>
              </a:r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679965" y="1489530"/>
              <a:ext cx="74774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FF00"/>
                  </a:solidFill>
                </a:rPr>
                <a:t>Laser</a:t>
              </a:r>
              <a:endParaRPr lang="en-US" sz="1200" dirty="0" smtClean="0">
                <a:solidFill>
                  <a:srgbClr val="00FF00"/>
                </a:solidFill>
              </a:endParaRPr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987402" y="2053864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/>
                <a:t>T</a:t>
              </a:r>
              <a:r>
                <a:rPr lang="en-US" sz="1200" dirty="0" smtClean="0"/>
                <a:t>arget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4961282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Line Emission and Spectrally Broad X-Ray Sources for Different Diagnostics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635" y="2673665"/>
            <a:ext cx="4742545" cy="1934891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Various Diagnostic Methods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diffraction */**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radiography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absorption spectroscopy, e.g. X-ray absorption near edge structure (XANES)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…</a:t>
            </a: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32" name="TextBox 31" hidden="1"/>
          <p:cNvSpPr txBox="1"/>
          <p:nvPr/>
        </p:nvSpPr>
        <p:spPr>
          <a:xfrm>
            <a:off x="2284668" y="2927178"/>
            <a:ext cx="1913905" cy="52322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de-DE" sz="1400" i="1" dirty="0"/>
              <a:t>→D. </a:t>
            </a:r>
            <a:r>
              <a:rPr lang="de-DE" sz="1400" i="1" dirty="0" smtClean="0"/>
              <a:t>Riley (Monday)</a:t>
            </a:r>
          </a:p>
          <a:p>
            <a:r>
              <a:rPr lang="de-DE" sz="1400" i="1" dirty="0" smtClean="0"/>
              <a:t>→D</a:t>
            </a:r>
            <a:r>
              <a:rPr lang="de-DE" sz="1400" i="1" dirty="0"/>
              <a:t>. Kraus (Monday)</a:t>
            </a:r>
          </a:p>
        </p:txBody>
      </p:sp>
      <p:grpSp>
        <p:nvGrpSpPr>
          <p:cNvPr id="199" name="Group 198" hidden="1"/>
          <p:cNvGrpSpPr/>
          <p:nvPr/>
        </p:nvGrpSpPr>
        <p:grpSpPr>
          <a:xfrm>
            <a:off x="5011706" y="2722267"/>
            <a:ext cx="4581948" cy="1901678"/>
            <a:chOff x="5011706" y="2722267"/>
            <a:chExt cx="4581948" cy="1901678"/>
          </a:xfrm>
        </p:grpSpPr>
        <p:grpSp>
          <p:nvGrpSpPr>
            <p:cNvPr id="198" name="Group 197"/>
            <p:cNvGrpSpPr/>
            <p:nvPr/>
          </p:nvGrpSpPr>
          <p:grpSpPr>
            <a:xfrm>
              <a:off x="5011706" y="2722267"/>
              <a:ext cx="4581948" cy="1901678"/>
              <a:chOff x="5011706" y="2722267"/>
              <a:chExt cx="4581948" cy="1901678"/>
            </a:xfrm>
          </p:grpSpPr>
          <p:grpSp>
            <p:nvGrpSpPr>
              <p:cNvPr id="195" name="Group 194"/>
              <p:cNvGrpSpPr/>
              <p:nvPr/>
            </p:nvGrpSpPr>
            <p:grpSpPr>
              <a:xfrm>
                <a:off x="5011706" y="2722267"/>
                <a:ext cx="4581948" cy="1901678"/>
                <a:chOff x="3707580" y="-2407196"/>
                <a:chExt cx="4581948" cy="1901678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3707580" y="-2407196"/>
                  <a:ext cx="4581948" cy="1901678"/>
                  <a:chOff x="4536069" y="-1951155"/>
                  <a:chExt cx="4581948" cy="1901678"/>
                </a:xfrm>
              </p:grpSpPr>
              <p:grpSp>
                <p:nvGrpSpPr>
                  <p:cNvPr id="188" name="Group 187"/>
                  <p:cNvGrpSpPr/>
                  <p:nvPr/>
                </p:nvGrpSpPr>
                <p:grpSpPr>
                  <a:xfrm>
                    <a:off x="4536069" y="-1672219"/>
                    <a:ext cx="4581948" cy="1622742"/>
                    <a:chOff x="5843886" y="-2805087"/>
                    <a:chExt cx="2993366" cy="1060130"/>
                  </a:xfrm>
                </p:grpSpPr>
                <p:pic>
                  <p:nvPicPr>
                    <p:cNvPr id="186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-1" b="71200"/>
                    <a:stretch/>
                  </p:blipFill>
                  <p:spPr bwMode="auto">
                    <a:xfrm>
                      <a:off x="5843886" y="-2805087"/>
                      <a:ext cx="2993366" cy="6949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  <p:pic>
                  <p:nvPicPr>
                    <p:cNvPr id="187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82966" b="1877"/>
                    <a:stretch/>
                  </p:blipFill>
                  <p:spPr bwMode="auto">
                    <a:xfrm>
                      <a:off x="5843886" y="-2110717"/>
                      <a:ext cx="2993366" cy="36576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</p:grpSp>
              <p:sp>
                <p:nvSpPr>
                  <p:cNvPr id="189" name="TextBox 188"/>
                  <p:cNvSpPr txBox="1"/>
                  <p:nvPr/>
                </p:nvSpPr>
                <p:spPr>
                  <a:xfrm>
                    <a:off x="4877245" y="-1951155"/>
                    <a:ext cx="3460787" cy="338554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600" dirty="0" smtClean="0"/>
                      <a:t>FLYCHK simulation of Al</a:t>
                    </a:r>
                    <a:endParaRPr lang="en-US" sz="1600" dirty="0" smtClean="0"/>
                  </a:p>
                </p:txBody>
              </p:sp>
              <p:sp>
                <p:nvSpPr>
                  <p:cNvPr id="190" name="Rectangle 189"/>
                  <p:cNvSpPr/>
                  <p:nvPr/>
                </p:nvSpPr>
                <p:spPr>
                  <a:xfrm>
                    <a:off x="7972291" y="-1060571"/>
                    <a:ext cx="354839" cy="27936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1" name="TextBox 190"/>
                  <p:cNvSpPr txBox="1"/>
                  <p:nvPr/>
                </p:nvSpPr>
                <p:spPr>
                  <a:xfrm rot="16200000">
                    <a:off x="4179176" y="-1124824"/>
                    <a:ext cx="1045479" cy="276999"/>
                  </a:xfrm>
                  <a:prstGeom prst="rect">
                    <a:avLst/>
                  </a:prstGeom>
                </p:spPr>
                <p:txBody>
                  <a:bodyPr vert="horz" wrap="non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200" dirty="0" smtClean="0"/>
                      <a:t>transmission</a:t>
                    </a:r>
                    <a:endParaRPr lang="en-US" sz="1200" dirty="0" smtClean="0"/>
                  </a:p>
                </p:txBody>
              </p:sp>
            </p:grpSp>
            <p:sp>
              <p:nvSpPr>
                <p:cNvPr id="194" name="Rectangle 193"/>
                <p:cNvSpPr/>
                <p:nvPr/>
              </p:nvSpPr>
              <p:spPr>
                <a:xfrm>
                  <a:off x="4951283" y="-785453"/>
                  <a:ext cx="2042875" cy="23588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5235514" y="-804060"/>
                  <a:ext cx="1474412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de-DE" sz="1200" dirty="0" smtClean="0"/>
                    <a:t>photon energy [eV]</a:t>
                  </a:r>
                  <a:endParaRPr lang="en-US" sz="1200" dirty="0" smtClean="0"/>
                </a:p>
              </p:txBody>
            </p: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7" name="TextBox 196"/>
                  <p:cNvSpPr txBox="1"/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vert="horz" wrap="square" lIns="0" tIns="0" rIns="0" bIns="0" rtlCol="0" anchor="t">
                    <a:spAutoFit/>
                  </a:bodyPr>
                  <a:lstStyle/>
                  <a:p>
                    <a:pPr algn="l"/>
                    <a:r>
                      <a:rPr lang="de-DE" sz="1400" dirty="0" smtClean="0">
                        <a:solidFill>
                          <a:srgbClr val="FF0000"/>
                        </a:solidFill>
                      </a:rPr>
                      <a:t>K-edge at </a:t>
                    </a:r>
                    <a14:m>
                      <m:oMath xmlns:m="http://schemas.openxmlformats.org/officeDocument/2006/math">
                        <m:r>
                          <a:rPr lang="de-DE" sz="14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0.5 </m:t>
                        </m:r>
                        <m:sSub>
                          <m:sSubPr>
                            <m:ctrlP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a14:m>
                    <a:endParaRPr lang="en-US" sz="1400" dirty="0" smtClean="0">
                      <a:solidFill>
                        <a:srgbClr val="FF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97" name="TextBox 19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7792" t="-25714" b="-5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6" name="TextBox 195"/>
                <p:cNvSpPr txBox="1"/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vert="horz" wrap="square" lIns="0" tIns="0" rIns="0" bIns="0" rtlCol="0" anchor="t">
                  <a:spAutoFit/>
                </a:bodyPr>
                <a:lstStyle/>
                <a:p>
                  <a:pPr algn="l"/>
                  <a:r>
                    <a:rPr lang="de-DE" sz="1400" dirty="0" smtClean="0"/>
                    <a:t>K-edge at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de-DE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a14:m>
                  <a:endParaRPr lang="en-US" sz="1400" dirty="0" smtClean="0"/>
                </a:p>
              </p:txBody>
            </p:sp>
          </mc:Choice>
          <mc:Fallback xmlns="">
            <p:sp>
              <p:nvSpPr>
                <p:cNvPr id="196" name="TextBox 19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blipFill>
                  <a:blip r:embed="rId12"/>
                  <a:stretch>
                    <a:fillRect l="-10714" t="-25000" b="-47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" name="TextBox 14"/>
          <p:cNvSpPr txBox="1"/>
          <p:nvPr/>
        </p:nvSpPr>
        <p:spPr>
          <a:xfrm>
            <a:off x="6695223" y="2424900"/>
            <a:ext cx="1856598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i="1" dirty="0" smtClean="0"/>
              <a:t>Results for cold samples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80199" y="4657219"/>
            <a:ext cx="1864613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*D. Riley‘s talk (Monday)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2212498" y="4643460"/>
            <a:ext cx="1907895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**D. Kraus‘ talk (Monday)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747305" y="4755350"/>
            <a:ext cx="1465466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H. Karadas, GSI, 2019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5267778" y="2848404"/>
            <a:ext cx="3378117" cy="2118103"/>
            <a:chOff x="4884850" y="-2264724"/>
            <a:chExt cx="3775677" cy="2367375"/>
          </a:xfrm>
        </p:grpSpPr>
        <p:grpSp>
          <p:nvGrpSpPr>
            <p:cNvPr id="12" name="Group 11"/>
            <p:cNvGrpSpPr/>
            <p:nvPr/>
          </p:nvGrpSpPr>
          <p:grpSpPr>
            <a:xfrm>
              <a:off x="5046925" y="-2264724"/>
              <a:ext cx="3613602" cy="2225445"/>
              <a:chOff x="5046925" y="-2264724"/>
              <a:chExt cx="3613602" cy="2225445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331058" y="-2264724"/>
                <a:ext cx="3177756" cy="1985721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5243914" y="-315486"/>
                <a:ext cx="546061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1500</a:t>
                </a: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>
                <a:off x="5948014" y="-315486"/>
                <a:ext cx="520656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1550</a:t>
                </a:r>
              </a:p>
            </p:txBody>
          </p:sp>
          <p:sp>
            <p:nvSpPr>
              <p:cNvPr id="162" name="TextBox 161"/>
              <p:cNvSpPr txBox="1"/>
              <p:nvPr/>
            </p:nvSpPr>
            <p:spPr>
              <a:xfrm>
                <a:off x="6682838" y="-314477"/>
                <a:ext cx="556620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1600</a:t>
                </a:r>
              </a:p>
            </p:txBody>
          </p:sp>
          <p:sp>
            <p:nvSpPr>
              <p:cNvPr id="163" name="TextBox 162"/>
              <p:cNvSpPr txBox="1"/>
              <p:nvPr/>
            </p:nvSpPr>
            <p:spPr>
              <a:xfrm>
                <a:off x="7391171" y="-314477"/>
                <a:ext cx="578898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1650</a:t>
                </a:r>
              </a:p>
            </p:txBody>
          </p:sp>
          <p:sp>
            <p:nvSpPr>
              <p:cNvPr id="164" name="TextBox 163"/>
              <p:cNvSpPr txBox="1"/>
              <p:nvPr/>
            </p:nvSpPr>
            <p:spPr>
              <a:xfrm>
                <a:off x="8122526" y="-314477"/>
                <a:ext cx="538001" cy="275198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1700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046925" y="-869871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0.4</a:t>
                </a:r>
              </a:p>
            </p:txBody>
          </p:sp>
          <p:sp>
            <p:nvSpPr>
              <p:cNvPr id="165" name="TextBox 164"/>
              <p:cNvSpPr txBox="1"/>
              <p:nvPr/>
            </p:nvSpPr>
            <p:spPr>
              <a:xfrm>
                <a:off x="5046925" y="-1334504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0.6</a:t>
                </a:r>
              </a:p>
            </p:txBody>
          </p:sp>
          <p:sp>
            <p:nvSpPr>
              <p:cNvPr id="167" name="TextBox 166"/>
              <p:cNvSpPr txBox="1"/>
              <p:nvPr/>
            </p:nvSpPr>
            <p:spPr>
              <a:xfrm>
                <a:off x="5061188" y="-1799505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0.8</a:t>
                </a:r>
              </a:p>
            </p:txBody>
          </p:sp>
          <p:sp>
            <p:nvSpPr>
              <p:cNvPr id="168" name="TextBox 167"/>
              <p:cNvSpPr txBox="1"/>
              <p:nvPr/>
            </p:nvSpPr>
            <p:spPr>
              <a:xfrm>
                <a:off x="5067055" y="-2264724"/>
                <a:ext cx="403480" cy="275198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t">
                <a:spAutoFit/>
              </a:bodyPr>
              <a:lstStyle/>
              <a:p>
                <a:pPr algn="l"/>
                <a:r>
                  <a:rPr lang="en-US" sz="1000" dirty="0" smtClean="0"/>
                  <a:t>1.0</a:t>
                </a: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6626883" y="-172547"/>
              <a:ext cx="949936" cy="275198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Energy [eV]</a:t>
              </a:r>
            </a:p>
          </p:txBody>
        </p:sp>
        <p:sp>
          <p:nvSpPr>
            <p:cNvPr id="174" name="TextBox 173"/>
            <p:cNvSpPr txBox="1"/>
            <p:nvPr/>
          </p:nvSpPr>
          <p:spPr>
            <a:xfrm rot="16200000">
              <a:off x="4493731" y="-1499017"/>
              <a:ext cx="1057435" cy="275198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r>
                <a:rPr lang="en-US" sz="1000" dirty="0" smtClean="0"/>
                <a:t>Transmission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6705678" y="3669402"/>
            <a:ext cx="1775871" cy="24622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1000" dirty="0" smtClean="0"/>
              <a:t>K-shell ionization edge of Al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6596420" y="3509238"/>
            <a:ext cx="913776" cy="1891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ight Brace 23"/>
          <p:cNvSpPr/>
          <p:nvPr/>
        </p:nvSpPr>
        <p:spPr>
          <a:xfrm rot="4997213">
            <a:off x="7464344" y="3406658"/>
            <a:ext cx="204015" cy="1946146"/>
          </a:xfrm>
          <a:prstGeom prst="righ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970003" y="4367109"/>
            <a:ext cx="1515158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→short range order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53168" y="2633738"/>
            <a:ext cx="1606081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de-DE" sz="1200" dirty="0" smtClean="0"/>
              <a:t>XANES </a:t>
            </a:r>
            <a:r>
              <a:rPr lang="de-DE" sz="1200" dirty="0" err="1" smtClean="0"/>
              <a:t>of</a:t>
            </a:r>
            <a:r>
              <a:rPr lang="de-DE" sz="1200" dirty="0" smtClean="0"/>
              <a:t> 0.8</a:t>
            </a:r>
            <a:r>
              <a:rPr lang="el-GR" sz="1200" dirty="0" smtClean="0"/>
              <a:t>μ</a:t>
            </a:r>
            <a:r>
              <a:rPr lang="de-DE" sz="1200" dirty="0" smtClean="0"/>
              <a:t>m Alu</a:t>
            </a:r>
            <a:endParaRPr lang="en-US" sz="1200" dirty="0" smtClean="0"/>
          </a:p>
        </p:txBody>
      </p:sp>
      <p:sp>
        <p:nvSpPr>
          <p:cNvPr id="21" name="TextBox 20"/>
          <p:cNvSpPr txBox="1"/>
          <p:nvPr/>
        </p:nvSpPr>
        <p:spPr>
          <a:xfrm>
            <a:off x="6855287" y="2936324"/>
            <a:ext cx="1515571" cy="123111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91440" tIns="0" rIns="91440" bIns="0" rtlCol="0" anchor="t">
            <a:spAutoFit/>
          </a:bodyPr>
          <a:lstStyle/>
          <a:p>
            <a:pPr algn="l"/>
            <a:r>
              <a:rPr lang="de-DE" sz="800" dirty="0" smtClean="0">
                <a:solidFill>
                  <a:schemeClr val="tx2"/>
                </a:solidFill>
              </a:rPr>
              <a:t>Data </a:t>
            </a:r>
            <a:r>
              <a:rPr lang="de-DE" sz="800" dirty="0" err="1" smtClean="0">
                <a:solidFill>
                  <a:schemeClr val="tx2"/>
                </a:solidFill>
              </a:rPr>
              <a:t>from</a:t>
            </a:r>
            <a:r>
              <a:rPr lang="de-DE" sz="800" dirty="0" smtClean="0">
                <a:solidFill>
                  <a:schemeClr val="tx2"/>
                </a:solidFill>
              </a:rPr>
              <a:t> CXRO</a:t>
            </a:r>
            <a:endParaRPr lang="en-US" sz="800" dirty="0" smtClean="0">
              <a:solidFill>
                <a:schemeClr val="tx2"/>
              </a:solidFill>
            </a:endParaRPr>
          </a:p>
        </p:txBody>
      </p:sp>
      <p:sp>
        <p:nvSpPr>
          <p:cNvPr id="177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  <p:cxnSp>
        <p:nvCxnSpPr>
          <p:cNvPr id="212" name="Straight Connector 211" hidden="1"/>
          <p:cNvCxnSpPr/>
          <p:nvPr/>
        </p:nvCxnSpPr>
        <p:spPr>
          <a:xfrm flipH="1">
            <a:off x="4256861" y="1614210"/>
            <a:ext cx="1" cy="65877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4" name="TextBox 203"/>
          <p:cNvSpPr txBox="1"/>
          <p:nvPr/>
        </p:nvSpPr>
        <p:spPr>
          <a:xfrm>
            <a:off x="4630510" y="2272981"/>
            <a:ext cx="693420" cy="3693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endParaRPr lang="en-US" dirty="0" smtClean="0"/>
          </a:p>
        </p:txBody>
      </p:sp>
      <p:grpSp>
        <p:nvGrpSpPr>
          <p:cNvPr id="28" name="Group 27"/>
          <p:cNvGrpSpPr/>
          <p:nvPr/>
        </p:nvGrpSpPr>
        <p:grpSpPr>
          <a:xfrm>
            <a:off x="3892972" y="1119949"/>
            <a:ext cx="1223902" cy="1379287"/>
            <a:chOff x="3892972" y="1119949"/>
            <a:chExt cx="1223902" cy="1379287"/>
          </a:xfrm>
        </p:grpSpPr>
        <p:sp>
          <p:nvSpPr>
            <p:cNvPr id="211" name="Rectangle 210"/>
            <p:cNvSpPr/>
            <p:nvPr/>
          </p:nvSpPr>
          <p:spPr>
            <a:xfrm rot="5400000">
              <a:off x="3693198" y="1872428"/>
              <a:ext cx="1127325" cy="126292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3892972" y="1119949"/>
              <a:ext cx="112932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70C0"/>
                  </a:solidFill>
                </a:rPr>
                <a:t>Ion beam</a:t>
              </a:r>
              <a:endParaRPr lang="en-US" sz="1200" dirty="0" smtClean="0">
                <a:solidFill>
                  <a:srgbClr val="0070C0"/>
                </a:solidFill>
              </a:endParaRPr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4385354" y="1318095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/>
                <a:t>S</a:t>
              </a:r>
              <a:r>
                <a:rPr lang="de-DE" sz="1200" dirty="0" smtClean="0"/>
                <a:t>ample</a:t>
              </a:r>
              <a:endParaRPr lang="en-US" sz="1200" dirty="0" smtClean="0"/>
            </a:p>
          </p:txBody>
        </p:sp>
        <p:cxnSp>
          <p:nvCxnSpPr>
            <p:cNvPr id="184" name="Straight Arrow Connector 183"/>
            <p:cNvCxnSpPr/>
            <p:nvPr/>
          </p:nvCxnSpPr>
          <p:spPr>
            <a:xfrm flipH="1">
              <a:off x="4277936" y="1531989"/>
              <a:ext cx="229888" cy="1167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4258468" y="1547393"/>
            <a:ext cx="1825093" cy="659829"/>
            <a:chOff x="5846425" y="1065264"/>
            <a:chExt cx="1825093" cy="659829"/>
          </a:xfrm>
        </p:grpSpPr>
        <p:cxnSp>
          <p:nvCxnSpPr>
            <p:cNvPr id="231" name="Straight Connector 230"/>
            <p:cNvCxnSpPr/>
            <p:nvPr/>
          </p:nvCxnSpPr>
          <p:spPr>
            <a:xfrm flipH="1">
              <a:off x="5846425" y="1122071"/>
              <a:ext cx="1" cy="29260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Rectangle 231"/>
            <p:cNvSpPr/>
            <p:nvPr/>
          </p:nvSpPr>
          <p:spPr>
            <a:xfrm>
              <a:off x="6731481" y="1418643"/>
              <a:ext cx="940037" cy="306450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pic>
          <p:nvPicPr>
            <p:cNvPr id="233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49518" y="1416218"/>
              <a:ext cx="770115" cy="259106"/>
            </a:xfrm>
            <a:prstGeom prst="rect">
              <a:avLst/>
            </a:prstGeom>
          </p:spPr>
        </p:pic>
        <p:sp>
          <p:nvSpPr>
            <p:cNvPr id="234" name="Rectangle 233"/>
            <p:cNvSpPr/>
            <p:nvPr/>
          </p:nvSpPr>
          <p:spPr>
            <a:xfrm>
              <a:off x="6731172" y="1065264"/>
              <a:ext cx="940037" cy="306450"/>
            </a:xfrm>
            <a:prstGeom prst="rect">
              <a:avLst/>
            </a:prstGeom>
            <a:solidFill>
              <a:srgbClr val="FDBB6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 smtClean="0"/>
                <a:t>Detector</a:t>
              </a:r>
              <a:endParaRPr lang="en-US" sz="1200" dirty="0"/>
            </a:p>
          </p:txBody>
        </p:sp>
        <p:pic>
          <p:nvPicPr>
            <p:cNvPr id="235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39708" y="1139848"/>
              <a:ext cx="770115" cy="259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61797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4" grpId="0" animBg="1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roup 235"/>
          <p:cNvGrpSpPr/>
          <p:nvPr/>
        </p:nvGrpSpPr>
        <p:grpSpPr>
          <a:xfrm>
            <a:off x="2679965" y="1486542"/>
            <a:ext cx="1450595" cy="844321"/>
            <a:chOff x="2679965" y="1486542"/>
            <a:chExt cx="1450595" cy="844321"/>
          </a:xfrm>
        </p:grpSpPr>
        <p:cxnSp>
          <p:nvCxnSpPr>
            <p:cNvPr id="213" name="Straight Connector 212"/>
            <p:cNvCxnSpPr/>
            <p:nvPr/>
          </p:nvCxnSpPr>
          <p:spPr>
            <a:xfrm>
              <a:off x="3254664" y="1722487"/>
              <a:ext cx="0" cy="341915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Pfeil nach rechts 17"/>
            <p:cNvSpPr/>
            <p:nvPr/>
          </p:nvSpPr>
          <p:spPr>
            <a:xfrm>
              <a:off x="2760579" y="1746986"/>
              <a:ext cx="494085" cy="317416"/>
            </a:xfrm>
            <a:prstGeom prst="rightArrow">
              <a:avLst/>
            </a:prstGeom>
            <a:solidFill>
              <a:srgbClr val="00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/>
            </a:p>
          </p:txBody>
        </p:sp>
        <p:pic>
          <p:nvPicPr>
            <p:cNvPr id="201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0445" y="1766529"/>
              <a:ext cx="770115" cy="259106"/>
            </a:xfrm>
            <a:prstGeom prst="rect">
              <a:avLst/>
            </a:prstGeom>
          </p:spPr>
        </p:pic>
        <p:sp>
          <p:nvSpPr>
            <p:cNvPr id="202" name="TextBox 201"/>
            <p:cNvSpPr txBox="1"/>
            <p:nvPr/>
          </p:nvSpPr>
          <p:spPr>
            <a:xfrm>
              <a:off x="3389955" y="1486542"/>
              <a:ext cx="641083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 smtClean="0"/>
                <a:t>X-rays</a:t>
              </a:r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679965" y="1489530"/>
              <a:ext cx="747749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de-DE" sz="1200" dirty="0" smtClean="0">
                  <a:solidFill>
                    <a:srgbClr val="00FF00"/>
                  </a:solidFill>
                </a:rPr>
                <a:t>Laser</a:t>
              </a:r>
              <a:endParaRPr lang="en-US" sz="1200" dirty="0" smtClean="0">
                <a:solidFill>
                  <a:srgbClr val="00FF00"/>
                </a:solidFill>
              </a:endParaRPr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987402" y="2053864"/>
              <a:ext cx="731520" cy="276999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200" dirty="0"/>
                <a:t>T</a:t>
              </a:r>
              <a:r>
                <a:rPr lang="en-US" sz="1200" dirty="0" smtClean="0"/>
                <a:t>arget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4961282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Line Emission and Spectrally Broad X-Ray Sources for Different Diagnostics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635" y="2673665"/>
            <a:ext cx="4742545" cy="1934891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Various Diagnostic Methods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diffraction */**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radiography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X-ray absorption spectroscopy, e.g. X-ray absorption near edge structure (XANES)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…</a:t>
            </a: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32" name="TextBox 31" hidden="1"/>
          <p:cNvSpPr txBox="1"/>
          <p:nvPr/>
        </p:nvSpPr>
        <p:spPr>
          <a:xfrm>
            <a:off x="2284668" y="2927178"/>
            <a:ext cx="1913905" cy="52322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de-DE" sz="1400" i="1" dirty="0"/>
              <a:t>→D. </a:t>
            </a:r>
            <a:r>
              <a:rPr lang="de-DE" sz="1400" i="1" dirty="0" smtClean="0"/>
              <a:t>Riley (Monday)</a:t>
            </a:r>
          </a:p>
          <a:p>
            <a:r>
              <a:rPr lang="de-DE" sz="1400" i="1" dirty="0" smtClean="0"/>
              <a:t>→D</a:t>
            </a:r>
            <a:r>
              <a:rPr lang="de-DE" sz="1400" i="1" dirty="0"/>
              <a:t>. Kraus (Monday)</a:t>
            </a:r>
          </a:p>
        </p:txBody>
      </p:sp>
      <p:sp>
        <p:nvSpPr>
          <p:cNvPr id="185" name="Content Placeholder 2"/>
          <p:cNvSpPr txBox="1">
            <a:spLocks/>
          </p:cNvSpPr>
          <p:nvPr/>
        </p:nvSpPr>
        <p:spPr>
          <a:xfrm>
            <a:off x="5013800" y="2629404"/>
            <a:ext cx="2496396" cy="307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8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5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3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20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Clr>
                <a:srgbClr val="FDBB63"/>
              </a:buClr>
              <a:buFont typeface="Wingdings" charset="2"/>
              <a:buChar char="§"/>
              <a:defRPr sz="1050" kern="1200">
                <a:solidFill>
                  <a:srgbClr val="333333"/>
                </a:solidFill>
                <a:latin typeface="Arial"/>
                <a:ea typeface="+mn-ea"/>
                <a:cs typeface="Arial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X-ray source demands</a:t>
            </a:r>
            <a:endParaRPr lang="en-US" sz="1600" dirty="0">
              <a:solidFill>
                <a:srgbClr val="000000"/>
              </a:solidFill>
            </a:endParaRPr>
          </a:p>
        </p:txBody>
      </p:sp>
      <p:grpSp>
        <p:nvGrpSpPr>
          <p:cNvPr id="199" name="Group 198" hidden="1"/>
          <p:cNvGrpSpPr/>
          <p:nvPr/>
        </p:nvGrpSpPr>
        <p:grpSpPr>
          <a:xfrm>
            <a:off x="5011706" y="2722267"/>
            <a:ext cx="4581948" cy="1901678"/>
            <a:chOff x="5011706" y="2722267"/>
            <a:chExt cx="4581948" cy="1901678"/>
          </a:xfrm>
        </p:grpSpPr>
        <p:grpSp>
          <p:nvGrpSpPr>
            <p:cNvPr id="198" name="Group 197"/>
            <p:cNvGrpSpPr/>
            <p:nvPr/>
          </p:nvGrpSpPr>
          <p:grpSpPr>
            <a:xfrm>
              <a:off x="5011706" y="2722267"/>
              <a:ext cx="4581948" cy="1901678"/>
              <a:chOff x="5011706" y="2722267"/>
              <a:chExt cx="4581948" cy="1901678"/>
            </a:xfrm>
          </p:grpSpPr>
          <p:grpSp>
            <p:nvGrpSpPr>
              <p:cNvPr id="195" name="Group 194"/>
              <p:cNvGrpSpPr/>
              <p:nvPr/>
            </p:nvGrpSpPr>
            <p:grpSpPr>
              <a:xfrm>
                <a:off x="5011706" y="2722267"/>
                <a:ext cx="4581948" cy="1901678"/>
                <a:chOff x="3707580" y="-2407196"/>
                <a:chExt cx="4581948" cy="1901678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3707580" y="-2407196"/>
                  <a:ext cx="4581948" cy="1901678"/>
                  <a:chOff x="4536069" y="-1951155"/>
                  <a:chExt cx="4581948" cy="1901678"/>
                </a:xfrm>
              </p:grpSpPr>
              <p:grpSp>
                <p:nvGrpSpPr>
                  <p:cNvPr id="188" name="Group 187"/>
                  <p:cNvGrpSpPr/>
                  <p:nvPr/>
                </p:nvGrpSpPr>
                <p:grpSpPr>
                  <a:xfrm>
                    <a:off x="4536069" y="-1672219"/>
                    <a:ext cx="4581948" cy="1622742"/>
                    <a:chOff x="5843886" y="-2805087"/>
                    <a:chExt cx="2993366" cy="1060130"/>
                  </a:xfrm>
                </p:grpSpPr>
                <p:pic>
                  <p:nvPicPr>
                    <p:cNvPr id="186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-1" b="71200"/>
                    <a:stretch/>
                  </p:blipFill>
                  <p:spPr bwMode="auto">
                    <a:xfrm>
                      <a:off x="5843886" y="-2805087"/>
                      <a:ext cx="2993366" cy="6949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  <p:pic>
                  <p:nvPicPr>
                    <p:cNvPr id="187" name="Picture 2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82966" b="1877"/>
                    <a:stretch/>
                  </p:blipFill>
                  <p:spPr bwMode="auto">
                    <a:xfrm>
                      <a:off x="5843886" y="-2110717"/>
                      <a:ext cx="2993366" cy="36576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</p:grpSp>
              <p:sp>
                <p:nvSpPr>
                  <p:cNvPr id="189" name="TextBox 188"/>
                  <p:cNvSpPr txBox="1"/>
                  <p:nvPr/>
                </p:nvSpPr>
                <p:spPr>
                  <a:xfrm>
                    <a:off x="4877245" y="-1951155"/>
                    <a:ext cx="3460787" cy="338554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600" dirty="0" smtClean="0"/>
                      <a:t>FLYCHK simulation of Al</a:t>
                    </a:r>
                    <a:endParaRPr lang="en-US" sz="1600" dirty="0" smtClean="0"/>
                  </a:p>
                </p:txBody>
              </p:sp>
              <p:sp>
                <p:nvSpPr>
                  <p:cNvPr id="190" name="Rectangle 189"/>
                  <p:cNvSpPr/>
                  <p:nvPr/>
                </p:nvSpPr>
                <p:spPr>
                  <a:xfrm>
                    <a:off x="7972291" y="-1060571"/>
                    <a:ext cx="354839" cy="27936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1" name="TextBox 190"/>
                  <p:cNvSpPr txBox="1"/>
                  <p:nvPr/>
                </p:nvSpPr>
                <p:spPr>
                  <a:xfrm rot="16200000">
                    <a:off x="4179176" y="-1124824"/>
                    <a:ext cx="1045479" cy="276999"/>
                  </a:xfrm>
                  <a:prstGeom prst="rect">
                    <a:avLst/>
                  </a:prstGeom>
                </p:spPr>
                <p:txBody>
                  <a:bodyPr vert="horz" wrap="none" lIns="91440" tIns="45720" rIns="91440" bIns="45720" rtlCol="0" anchor="t">
                    <a:spAutoFit/>
                  </a:bodyPr>
                  <a:lstStyle/>
                  <a:p>
                    <a:pPr algn="l"/>
                    <a:r>
                      <a:rPr lang="de-DE" sz="1200" dirty="0" smtClean="0"/>
                      <a:t>transmission</a:t>
                    </a:r>
                    <a:endParaRPr lang="en-US" sz="1200" dirty="0" smtClean="0"/>
                  </a:p>
                </p:txBody>
              </p:sp>
            </p:grpSp>
            <p:sp>
              <p:nvSpPr>
                <p:cNvPr id="194" name="Rectangle 193"/>
                <p:cNvSpPr/>
                <p:nvPr/>
              </p:nvSpPr>
              <p:spPr>
                <a:xfrm>
                  <a:off x="4951283" y="-785453"/>
                  <a:ext cx="2042875" cy="23588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5235514" y="-804060"/>
                  <a:ext cx="1474412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de-DE" sz="1200" dirty="0" smtClean="0"/>
                    <a:t>photon energy [eV]</a:t>
                  </a:r>
                  <a:endParaRPr lang="en-US" sz="1200" dirty="0" smtClean="0"/>
                </a:p>
              </p:txBody>
            </p: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7" name="TextBox 196"/>
                  <p:cNvSpPr txBox="1"/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vert="horz" wrap="square" lIns="0" tIns="0" rIns="0" bIns="0" rtlCol="0" anchor="t">
                    <a:spAutoFit/>
                  </a:bodyPr>
                  <a:lstStyle/>
                  <a:p>
                    <a:pPr algn="l"/>
                    <a:r>
                      <a:rPr lang="de-DE" sz="1400" dirty="0" smtClean="0">
                        <a:solidFill>
                          <a:srgbClr val="FF0000"/>
                        </a:solidFill>
                      </a:rPr>
                      <a:t>K-edge at </a:t>
                    </a:r>
                    <a14:m>
                      <m:oMath xmlns:m="http://schemas.openxmlformats.org/officeDocument/2006/math">
                        <m:r>
                          <a:rPr lang="de-DE" sz="14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0.5 </m:t>
                        </m:r>
                        <m:sSub>
                          <m:sSubPr>
                            <m:ctrlP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de-DE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a14:m>
                    <a:endParaRPr lang="en-US" sz="1400" dirty="0" smtClean="0">
                      <a:solidFill>
                        <a:srgbClr val="FF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97" name="TextBox 19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18335" y="3584959"/>
                    <a:ext cx="1412859" cy="215444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7792" t="-25714" b="-5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6" name="TextBox 195"/>
                <p:cNvSpPr txBox="1"/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vert="horz" wrap="square" lIns="0" tIns="0" rIns="0" bIns="0" rtlCol="0" anchor="t">
                  <a:spAutoFit/>
                </a:bodyPr>
                <a:lstStyle/>
                <a:p>
                  <a:pPr algn="l"/>
                  <a:r>
                    <a:rPr lang="de-DE" sz="1400" dirty="0" smtClean="0"/>
                    <a:t>K-edge at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de-DE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a14:m>
                  <a:endParaRPr lang="en-US" sz="1400" dirty="0" smtClean="0"/>
                </a:p>
              </p:txBody>
            </p:sp>
          </mc:Choice>
          <mc:Fallback xmlns="">
            <p:sp>
              <p:nvSpPr>
                <p:cNvPr id="196" name="TextBox 19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09208" y="3055185"/>
                  <a:ext cx="1020637" cy="215444"/>
                </a:xfrm>
                <a:prstGeom prst="rect">
                  <a:avLst/>
                </a:prstGeom>
                <a:blipFill>
                  <a:blip r:embed="rId12"/>
                  <a:stretch>
                    <a:fillRect l="-10714" t="-25000" b="-47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7" name="TextBox 16"/>
          <p:cNvSpPr txBox="1"/>
          <p:nvPr/>
        </p:nvSpPr>
        <p:spPr>
          <a:xfrm>
            <a:off x="280199" y="4657219"/>
            <a:ext cx="1864613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*D. Riley‘s talk (Monday)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2212498" y="4643460"/>
            <a:ext cx="1907895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en-US" sz="1200" dirty="0" smtClean="0"/>
              <a:t>**D. Kraus‘ talk (Monday)</a:t>
            </a:r>
          </a:p>
        </p:txBody>
      </p:sp>
      <p:cxnSp>
        <p:nvCxnSpPr>
          <p:cNvPr id="22" name="Straight Arrow Connector 21" hidden="1"/>
          <p:cNvCxnSpPr/>
          <p:nvPr/>
        </p:nvCxnSpPr>
        <p:spPr>
          <a:xfrm flipH="1" flipV="1">
            <a:off x="6596420" y="3509238"/>
            <a:ext cx="913776" cy="1891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7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  <p:cxnSp>
        <p:nvCxnSpPr>
          <p:cNvPr id="212" name="Straight Connector 211" hidden="1"/>
          <p:cNvCxnSpPr/>
          <p:nvPr/>
        </p:nvCxnSpPr>
        <p:spPr>
          <a:xfrm flipH="1">
            <a:off x="4256861" y="1614210"/>
            <a:ext cx="1" cy="65877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7" name="Oval 236"/>
          <p:cNvSpPr/>
          <p:nvPr/>
        </p:nvSpPr>
        <p:spPr>
          <a:xfrm>
            <a:off x="2326142" y="1281335"/>
            <a:ext cx="2057034" cy="1199495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5085924" y="2994418"/>
            <a:ext cx="3808123" cy="5905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Line emission from x-ray source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085924" y="3351359"/>
            <a:ext cx="3808123" cy="777594"/>
          </a:xfrm>
          <a:prstGeom prst="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smtClean="0">
              <a:solidFill>
                <a:schemeClr val="tx1"/>
              </a:solidFill>
            </a:endParaRP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Spectrally broad x-ray source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77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5305298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Increase of Photon Energies from Line Emission Necessary for Thicker Samples</a:t>
            </a:r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636" y="1088015"/>
            <a:ext cx="3919082" cy="3677689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Typical creation of x-ray line emission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High-energy ns-laser (PHELIX: 200J)</a:t>
            </a:r>
            <a:br>
              <a:rPr lang="en-US" sz="1600" dirty="0" smtClean="0">
                <a:solidFill>
                  <a:srgbClr val="000000"/>
                </a:solidFill>
              </a:rPr>
            </a:br>
            <a:r>
              <a:rPr lang="en-US" sz="1600" dirty="0" smtClean="0">
                <a:solidFill>
                  <a:srgbClr val="000000"/>
                </a:solidFill>
              </a:rPr>
              <a:t>focused on mid-Z target (e.g. </a:t>
            </a:r>
            <a:r>
              <a:rPr lang="en-US" sz="1600" baseline="-25000" dirty="0" smtClean="0">
                <a:solidFill>
                  <a:srgbClr val="000000"/>
                </a:solidFill>
              </a:rPr>
              <a:t>22</a:t>
            </a:r>
            <a:r>
              <a:rPr lang="en-US" sz="1600" dirty="0" smtClean="0">
                <a:solidFill>
                  <a:srgbClr val="000000"/>
                </a:solidFill>
              </a:rPr>
              <a:t>Ti)</a:t>
            </a:r>
          </a:p>
          <a:p>
            <a:pPr>
              <a:buFont typeface="Arial" panose="020B0604020202020204" pitchFamily="34" charset="0"/>
              <a:buChar char="→"/>
            </a:pPr>
            <a:r>
              <a:rPr lang="en-US" sz="1600" dirty="0" smtClean="0">
                <a:solidFill>
                  <a:srgbClr val="000000"/>
                </a:solidFill>
              </a:rPr>
              <a:t>Plasma with T</a:t>
            </a:r>
            <a:r>
              <a:rPr lang="en-US" sz="1600" baseline="-25000" dirty="0" smtClean="0">
                <a:solidFill>
                  <a:srgbClr val="000000"/>
                </a:solidFill>
              </a:rPr>
              <a:t>e</a:t>
            </a:r>
            <a:r>
              <a:rPr lang="en-US" sz="1600" dirty="0" smtClean="0">
                <a:solidFill>
                  <a:srgbClr val="0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∼ </a:t>
            </a:r>
            <a:r>
              <a:rPr lang="en-US" sz="1600" dirty="0" smtClean="0">
                <a:solidFill>
                  <a:srgbClr val="000000"/>
                </a:solidFill>
              </a:rPr>
              <a:t>keV electrons</a:t>
            </a:r>
          </a:p>
          <a:p>
            <a:pPr>
              <a:buFont typeface="Arial" panose="020B0604020202020204" pitchFamily="34" charset="0"/>
              <a:buChar char="→"/>
            </a:pPr>
            <a:r>
              <a:rPr lang="en-US" sz="1600" dirty="0" smtClean="0">
                <a:solidFill>
                  <a:srgbClr val="000000"/>
                </a:solidFill>
              </a:rPr>
              <a:t>Line emission, in particular He</a:t>
            </a:r>
            <a:r>
              <a:rPr lang="en-US" sz="1600" baseline="-25000" dirty="0" smtClean="0">
                <a:solidFill>
                  <a:srgbClr val="000000"/>
                </a:solidFill>
              </a:rPr>
              <a:t>α</a:t>
            </a:r>
          </a:p>
          <a:p>
            <a:pPr>
              <a:buFont typeface="Arial" panose="020B0604020202020204" pitchFamily="34" charset="0"/>
              <a:buChar char="→"/>
            </a:pPr>
            <a:r>
              <a:rPr lang="en-US" sz="1600" dirty="0" smtClean="0">
                <a:solidFill>
                  <a:srgbClr val="000000"/>
                </a:solidFill>
              </a:rPr>
              <a:t>Conv. Eff. dropping with Z</a:t>
            </a:r>
          </a:p>
          <a:p>
            <a:pPr>
              <a:buFont typeface="Arial" panose="020B0604020202020204" pitchFamily="34" charset="0"/>
              <a:buChar char="→"/>
            </a:pPr>
            <a:r>
              <a:rPr lang="en-US" sz="1600" dirty="0" smtClean="0">
                <a:solidFill>
                  <a:srgbClr val="000000"/>
                </a:solidFill>
              </a:rPr>
              <a:t>Sufficiently high photon numbers only for </a:t>
            </a:r>
            <a:r>
              <a:rPr lang="en-US" sz="1600" dirty="0" smtClean="0">
                <a:solidFill>
                  <a:srgbClr val="0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≲ </a:t>
            </a:r>
            <a:r>
              <a:rPr lang="en-US" sz="1600" dirty="0" smtClean="0">
                <a:solidFill>
                  <a:srgbClr val="000000"/>
                </a:solidFill>
                <a:ea typeface="Cambria Math" panose="02040503050406030204" pitchFamily="18" charset="0"/>
              </a:rPr>
              <a:t>10 </a:t>
            </a:r>
            <a:r>
              <a:rPr lang="en-US" sz="1600" dirty="0" err="1" smtClean="0">
                <a:solidFill>
                  <a:srgbClr val="000000"/>
                </a:solidFill>
                <a:ea typeface="Cambria Math" panose="02040503050406030204" pitchFamily="18" charset="0"/>
              </a:rPr>
              <a:t>keV</a:t>
            </a:r>
            <a:endParaRPr lang="en-US" sz="1600" dirty="0" smtClean="0">
              <a:solidFill>
                <a:srgbClr val="000000"/>
              </a:solidFill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grpSp>
        <p:nvGrpSpPr>
          <p:cNvPr id="94" name="Group 93"/>
          <p:cNvGrpSpPr/>
          <p:nvPr/>
        </p:nvGrpSpPr>
        <p:grpSpPr>
          <a:xfrm>
            <a:off x="5950758" y="953191"/>
            <a:ext cx="3693033" cy="2103544"/>
            <a:chOff x="1323457" y="2876829"/>
            <a:chExt cx="3693033" cy="2103544"/>
          </a:xfrm>
        </p:grpSpPr>
        <p:grpSp>
          <p:nvGrpSpPr>
            <p:cNvPr id="88" name="Group 87"/>
            <p:cNvGrpSpPr/>
            <p:nvPr/>
          </p:nvGrpSpPr>
          <p:grpSpPr>
            <a:xfrm>
              <a:off x="1323457" y="2876829"/>
              <a:ext cx="3693033" cy="1948421"/>
              <a:chOff x="1323457" y="2887980"/>
              <a:chExt cx="3693033" cy="1948421"/>
            </a:xfrm>
          </p:grpSpPr>
          <p:pic>
            <p:nvPicPr>
              <p:cNvPr id="63" name="Grafik 25"/>
              <p:cNvPicPr>
                <a:picLocks noChangeAspect="1"/>
              </p:cNvPicPr>
              <p:nvPr/>
            </p:nvPicPr>
            <p:blipFill rotWithShape="1">
              <a:blip r:embed="rId4"/>
              <a:srcRect t="12504" b="-5142"/>
              <a:stretch/>
            </p:blipFill>
            <p:spPr>
              <a:xfrm>
                <a:off x="1323457" y="2916161"/>
                <a:ext cx="3062856" cy="1920240"/>
              </a:xfrm>
              <a:prstGeom prst="rect">
                <a:avLst/>
              </a:prstGeom>
            </p:spPr>
          </p:pic>
          <p:cxnSp>
            <p:nvCxnSpPr>
              <p:cNvPr id="64" name="Gerader Verbinder 46"/>
              <p:cNvCxnSpPr/>
              <p:nvPr/>
            </p:nvCxnSpPr>
            <p:spPr>
              <a:xfrm>
                <a:off x="2263584" y="3555166"/>
                <a:ext cx="459535" cy="473394"/>
              </a:xfrm>
              <a:prstGeom prst="line">
                <a:avLst/>
              </a:prstGeom>
              <a:ln w="19050">
                <a:solidFill>
                  <a:srgbClr val="3366C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feld 47"/>
              <p:cNvSpPr txBox="1"/>
              <p:nvPr/>
            </p:nvSpPr>
            <p:spPr>
              <a:xfrm>
                <a:off x="2715153" y="3885040"/>
                <a:ext cx="230133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 smtClean="0">
                    <a:solidFill>
                      <a:srgbClr val="3366CC"/>
                    </a:solidFill>
                  </a:rPr>
                  <a:t>Model fit</a:t>
                </a:r>
                <a:endParaRPr lang="en-US" sz="1100" dirty="0">
                  <a:solidFill>
                    <a:srgbClr val="3366CC"/>
                  </a:solidFill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1606300" y="2937907"/>
                <a:ext cx="2052901" cy="26161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r>
                  <a:rPr lang="en-US" sz="1100" baseline="-25000" dirty="0" smtClean="0">
                    <a:solidFill>
                      <a:srgbClr val="000000"/>
                    </a:solidFill>
                  </a:rPr>
                  <a:t>22</a:t>
                </a:r>
                <a:r>
                  <a:rPr lang="en-US" sz="1100" dirty="0" smtClean="0"/>
                  <a:t>Ti: E</a:t>
                </a:r>
                <a:r>
                  <a:rPr lang="en-US" sz="1100" baseline="-25000" dirty="0" smtClean="0"/>
                  <a:t>ph</a:t>
                </a:r>
                <a:r>
                  <a:rPr lang="en-US" sz="1100" dirty="0" smtClean="0"/>
                  <a:t> = 4.8 keV </a:t>
                </a: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1336887" y="4428950"/>
                <a:ext cx="284186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1e-7</a:t>
                </a:r>
                <a:endParaRPr lang="en-US" sz="1100" dirty="0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1336887" y="4048477"/>
                <a:ext cx="284186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1e-6</a:t>
                </a:r>
                <a:endParaRPr lang="en-US" sz="1100" dirty="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1340151" y="3647116"/>
                <a:ext cx="284186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1e-5</a:t>
                </a:r>
                <a:endParaRPr lang="en-US" sz="1100" dirty="0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1340151" y="3259726"/>
                <a:ext cx="284186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1e-4</a:t>
                </a:r>
                <a:endParaRPr lang="en-US" sz="1100" dirty="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1336887" y="2887980"/>
                <a:ext cx="284186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1e-3</a:t>
                </a:r>
                <a:endParaRPr lang="en-US" sz="1100" dirty="0"/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1624337" y="4548937"/>
                <a:ext cx="45719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</a:t>
                </a:r>
                <a:endParaRPr lang="en-US" sz="1100" dirty="0"/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3240661" y="4547137"/>
                <a:ext cx="358374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10</a:t>
                </a:r>
                <a:endParaRPr lang="en-US" sz="1100" dirty="0"/>
              </a:p>
            </p:txBody>
          </p:sp>
        </p:grpSp>
        <p:sp>
          <p:nvSpPr>
            <p:cNvPr id="89" name="TextBox 88" hidden="1"/>
            <p:cNvSpPr txBox="1"/>
            <p:nvPr/>
          </p:nvSpPr>
          <p:spPr>
            <a:xfrm>
              <a:off x="1799652" y="4672596"/>
              <a:ext cx="2121607" cy="307777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en-US" sz="1400" dirty="0" smtClean="0"/>
                <a:t>Intensity in 1e14 W/cm</a:t>
              </a:r>
              <a:r>
                <a:rPr lang="en-US" sz="1400" baseline="30000" dirty="0" smtClean="0"/>
                <a:t>2</a:t>
              </a:r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5613657" y="2209386"/>
            <a:ext cx="3487990" cy="2756752"/>
            <a:chOff x="4915327" y="2194259"/>
            <a:chExt cx="3487990" cy="2756752"/>
          </a:xfrm>
        </p:grpSpPr>
        <p:grpSp>
          <p:nvGrpSpPr>
            <p:cNvPr id="85" name="Group 84"/>
            <p:cNvGrpSpPr/>
            <p:nvPr/>
          </p:nvGrpSpPr>
          <p:grpSpPr>
            <a:xfrm>
              <a:off x="5251809" y="2858412"/>
              <a:ext cx="3151508" cy="2014041"/>
              <a:chOff x="4972916" y="2873218"/>
              <a:chExt cx="3151508" cy="2014041"/>
            </a:xfrm>
          </p:grpSpPr>
          <p:pic>
            <p:nvPicPr>
              <p:cNvPr id="62" name="Grafik 24"/>
              <p:cNvPicPr>
                <a:picLocks noChangeAspect="1"/>
              </p:cNvPicPr>
              <p:nvPr/>
            </p:nvPicPr>
            <p:blipFill rotWithShape="1">
              <a:blip r:embed="rId5"/>
              <a:srcRect t="11415" b="-5735"/>
              <a:stretch/>
            </p:blipFill>
            <p:spPr>
              <a:xfrm>
                <a:off x="4972916" y="2875579"/>
                <a:ext cx="3151508" cy="2011680"/>
              </a:xfrm>
              <a:prstGeom prst="rect">
                <a:avLst/>
              </a:prstGeom>
            </p:spPr>
          </p:pic>
          <p:sp>
            <p:nvSpPr>
              <p:cNvPr id="68" name="TextBox 67"/>
              <p:cNvSpPr txBox="1"/>
              <p:nvPr/>
            </p:nvSpPr>
            <p:spPr>
              <a:xfrm>
                <a:off x="5322425" y="2901193"/>
                <a:ext cx="2052901" cy="26161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r>
                  <a:rPr lang="en-US" sz="1100" baseline="-25000" dirty="0" smtClean="0">
                    <a:solidFill>
                      <a:srgbClr val="000000"/>
                    </a:solidFill>
                  </a:rPr>
                  <a:t>29</a:t>
                </a:r>
                <a:r>
                  <a:rPr lang="en-US" sz="1100" dirty="0" smtClean="0"/>
                  <a:t>Cu: E</a:t>
                </a:r>
                <a:r>
                  <a:rPr lang="en-US" sz="1100" baseline="-25000" dirty="0" smtClean="0"/>
                  <a:t>ph</a:t>
                </a:r>
                <a:r>
                  <a:rPr lang="en-US" sz="1100" dirty="0" smtClean="0"/>
                  <a:t> = 8.4 keV </a:t>
                </a: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4978389" y="4207896"/>
                <a:ext cx="358374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1e-9</a:t>
                </a:r>
                <a:endParaRPr lang="en-US" sz="1100" dirty="0"/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4978389" y="3938922"/>
                <a:ext cx="358374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1e-8</a:t>
                </a:r>
                <a:endParaRPr lang="en-US" sz="1100" dirty="0"/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4977479" y="3662444"/>
                <a:ext cx="358374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1e-7</a:t>
                </a:r>
                <a:endParaRPr lang="en-US" sz="1100" dirty="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4977479" y="3390930"/>
                <a:ext cx="358374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1e-6</a:t>
                </a:r>
                <a:endParaRPr lang="en-US" sz="1100" dirty="0"/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4978823" y="3124331"/>
                <a:ext cx="358374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1e-5</a:t>
                </a:r>
                <a:endParaRPr lang="en-US" sz="1100" dirty="0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4978823" y="2873218"/>
                <a:ext cx="358374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1e-4</a:t>
                </a:r>
                <a:endParaRPr lang="en-US" sz="1100" dirty="0"/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4978389" y="4478228"/>
                <a:ext cx="358374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l"/>
                <a:r>
                  <a:rPr lang="en-US" sz="1100" dirty="0" smtClean="0"/>
                  <a:t>1e-10</a:t>
                </a:r>
                <a:endParaRPr lang="en-US" sz="1100" dirty="0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5245159" y="4621966"/>
                <a:ext cx="164798" cy="820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5160974" y="4577411"/>
                <a:ext cx="358374" cy="169277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</a:t>
                </a:r>
                <a:endParaRPr lang="en-US" sz="1100" dirty="0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6472554" y="4577023"/>
                <a:ext cx="358374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10</a:t>
                </a:r>
                <a:endParaRPr lang="en-US" sz="1100" dirty="0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7829930" y="4583700"/>
                <a:ext cx="266409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100" dirty="0" smtClean="0"/>
                  <a:t>100</a:t>
                </a:r>
                <a:endParaRPr lang="en-US" sz="1100" dirty="0"/>
              </a:p>
            </p:txBody>
          </p:sp>
        </p:grpSp>
        <p:sp>
          <p:nvSpPr>
            <p:cNvPr id="91" name="TextBox 90"/>
            <p:cNvSpPr txBox="1"/>
            <p:nvPr/>
          </p:nvSpPr>
          <p:spPr>
            <a:xfrm rot="16200000">
              <a:off x="4428056" y="2681530"/>
              <a:ext cx="1236151" cy="261610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en-US" sz="1100" dirty="0" smtClean="0"/>
                <a:t>E(He</a:t>
              </a:r>
              <a:r>
                <a:rPr lang="en-US" sz="1100" baseline="-25000" dirty="0" smtClean="0"/>
                <a:t>α</a:t>
              </a:r>
              <a:r>
                <a:rPr lang="en-US" sz="1100" dirty="0" smtClean="0"/>
                <a:t>)/E</a:t>
              </a:r>
              <a:r>
                <a:rPr lang="en-US" sz="1100" baseline="-25000" dirty="0" smtClean="0"/>
                <a:t>Laser</a:t>
              </a: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6042960" y="4689401"/>
              <a:ext cx="2121607" cy="261610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en-US" sz="1100" dirty="0" smtClean="0"/>
                <a:t>Intensity in 1e14 W/cm</a:t>
              </a:r>
              <a:r>
                <a:rPr lang="en-US" sz="1100" baseline="30000" dirty="0" smtClean="0"/>
                <a:t>2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304100" y="4724988"/>
            <a:ext cx="1351652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de-DE" sz="1000" dirty="0" smtClean="0"/>
              <a:t>L. Geiger, GSI, 2019</a:t>
            </a:r>
            <a:endParaRPr lang="en-US" sz="1000" dirty="0" smtClean="0"/>
          </a:p>
        </p:txBody>
      </p:sp>
      <p:sp>
        <p:nvSpPr>
          <p:cNvPr id="90" name="TextBox 89"/>
          <p:cNvSpPr txBox="1"/>
          <p:nvPr/>
        </p:nvSpPr>
        <p:spPr>
          <a:xfrm>
            <a:off x="7482186" y="903826"/>
            <a:ext cx="1657826" cy="153888"/>
          </a:xfrm>
          <a:prstGeom prst="rect">
            <a:avLst/>
          </a:prstGeom>
          <a:solidFill>
            <a:schemeClr val="bg1"/>
          </a:solidFill>
        </p:spPr>
        <p:txBody>
          <a:bodyPr vert="horz" wrap="none" lIns="91440" tIns="0" rIns="91440" bIns="0" rtlCol="0" anchor="t">
            <a:spAutoFit/>
          </a:bodyPr>
          <a:lstStyle/>
          <a:p>
            <a:pPr algn="l"/>
            <a:r>
              <a:rPr lang="de-DE" sz="1000" dirty="0" err="1" smtClean="0"/>
              <a:t>Exp</a:t>
            </a:r>
            <a:r>
              <a:rPr lang="de-DE" sz="1000" dirty="0" smtClean="0"/>
              <a:t>. </a:t>
            </a:r>
            <a:r>
              <a:rPr lang="de-DE" sz="1000" dirty="0" err="1" smtClean="0"/>
              <a:t>campaign</a:t>
            </a:r>
            <a:r>
              <a:rPr lang="de-DE" sz="1000" dirty="0" smtClean="0"/>
              <a:t> at PHELIX</a:t>
            </a:r>
            <a:endParaRPr lang="en-US" sz="1000" dirty="0" smtClean="0"/>
          </a:p>
        </p:txBody>
      </p:sp>
      <p:sp>
        <p:nvSpPr>
          <p:cNvPr id="112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  <p:sp>
        <p:nvSpPr>
          <p:cNvPr id="131" name="TextBox 130" hidden="1"/>
          <p:cNvSpPr txBox="1"/>
          <p:nvPr/>
        </p:nvSpPr>
        <p:spPr>
          <a:xfrm>
            <a:off x="5726833" y="922912"/>
            <a:ext cx="1832262" cy="33855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1600" dirty="0" smtClean="0"/>
              <a:t>X-ray diffraction</a:t>
            </a:r>
          </a:p>
        </p:txBody>
      </p:sp>
      <p:grpSp>
        <p:nvGrpSpPr>
          <p:cNvPr id="95" name="Group 94"/>
          <p:cNvGrpSpPr/>
          <p:nvPr/>
        </p:nvGrpSpPr>
        <p:grpSpPr>
          <a:xfrm>
            <a:off x="4144199" y="1066447"/>
            <a:ext cx="1500366" cy="1440307"/>
            <a:chOff x="6091704" y="1026731"/>
            <a:chExt cx="1500366" cy="1440307"/>
          </a:xfrm>
        </p:grpSpPr>
        <p:pic>
          <p:nvPicPr>
            <p:cNvPr id="96" name="Grafik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00002" y="1048299"/>
              <a:ext cx="1420821" cy="1418739"/>
            </a:xfrm>
            <a:prstGeom prst="rect">
              <a:avLst/>
            </a:prstGeom>
          </p:spPr>
        </p:pic>
        <p:pic>
          <p:nvPicPr>
            <p:cNvPr id="97" name="Grafik 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8928469">
              <a:off x="6821955" y="1345915"/>
              <a:ext cx="770115" cy="259106"/>
            </a:xfrm>
            <a:prstGeom prst="rect">
              <a:avLst/>
            </a:prstGeom>
          </p:spPr>
        </p:pic>
        <p:cxnSp>
          <p:nvCxnSpPr>
            <p:cNvPr id="98" name="Gerader Verbinder 7"/>
            <p:cNvCxnSpPr>
              <a:endCxn id="103" idx="5"/>
            </p:cNvCxnSpPr>
            <p:nvPr/>
          </p:nvCxnSpPr>
          <p:spPr>
            <a:xfrm flipH="1" flipV="1">
              <a:off x="6644268" y="1662188"/>
              <a:ext cx="387726" cy="294326"/>
            </a:xfrm>
            <a:prstGeom prst="line">
              <a:avLst/>
            </a:prstGeom>
            <a:ln>
              <a:solidFill>
                <a:srgbClr val="666666"/>
              </a:solidFill>
              <a:headEnd type="none"/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9" name="Gruppieren 8"/>
            <p:cNvGrpSpPr/>
            <p:nvPr/>
          </p:nvGrpSpPr>
          <p:grpSpPr>
            <a:xfrm>
              <a:off x="6139443" y="1469527"/>
              <a:ext cx="915514" cy="915514"/>
              <a:chOff x="6762290" y="2819053"/>
              <a:chExt cx="1260000" cy="1260000"/>
            </a:xfrm>
          </p:grpSpPr>
          <p:grpSp>
            <p:nvGrpSpPr>
              <p:cNvPr id="102" name="Gruppieren 12"/>
              <p:cNvGrpSpPr/>
              <p:nvPr/>
            </p:nvGrpSpPr>
            <p:grpSpPr>
              <a:xfrm>
                <a:off x="6762290" y="2819053"/>
                <a:ext cx="1260000" cy="1260000"/>
                <a:chOff x="6762290" y="2145205"/>
                <a:chExt cx="1260000" cy="1260000"/>
              </a:xfrm>
            </p:grpSpPr>
            <p:sp>
              <p:nvSpPr>
                <p:cNvPr id="106" name="Ellipse 25"/>
                <p:cNvSpPr/>
                <p:nvPr/>
              </p:nvSpPr>
              <p:spPr>
                <a:xfrm>
                  <a:off x="7122289" y="2505204"/>
                  <a:ext cx="540000" cy="540000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7" name="Ellipse 26"/>
                <p:cNvSpPr/>
                <p:nvPr/>
              </p:nvSpPr>
              <p:spPr>
                <a:xfrm>
                  <a:off x="6942290" y="2329649"/>
                  <a:ext cx="900000" cy="900000"/>
                </a:xfrm>
                <a:prstGeom prst="ellipse">
                  <a:avLst/>
                </a:prstGeom>
                <a:noFill/>
                <a:ln>
                  <a:solidFill>
                    <a:srgbClr val="6666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8" name="Ellipse 27"/>
                <p:cNvSpPr/>
                <p:nvPr/>
              </p:nvSpPr>
              <p:spPr>
                <a:xfrm>
                  <a:off x="6762290" y="2145205"/>
                  <a:ext cx="1260000" cy="1260000"/>
                </a:xfrm>
                <a:prstGeom prst="ellipse">
                  <a:avLst/>
                </a:prstGeom>
                <a:noFill/>
                <a:ln>
                  <a:solidFill>
                    <a:srgbClr val="6666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03" name="Ellipse 13"/>
              <p:cNvSpPr/>
              <p:nvPr/>
            </p:nvSpPr>
            <p:spPr>
              <a:xfrm>
                <a:off x="7284473" y="2911612"/>
                <a:ext cx="202209" cy="202209"/>
              </a:xfrm>
              <a:prstGeom prst="ellipse">
                <a:avLst/>
              </a:prstGeom>
              <a:noFill/>
              <a:ln>
                <a:solidFill>
                  <a:srgbClr val="666666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Ellipse 14"/>
              <p:cNvSpPr/>
              <p:nvPr/>
            </p:nvSpPr>
            <p:spPr>
              <a:xfrm>
                <a:off x="7285656" y="3782644"/>
                <a:ext cx="213265" cy="213265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05" name="Textfeld 24"/>
              <p:cNvSpPr txBox="1"/>
              <p:nvPr/>
            </p:nvSpPr>
            <p:spPr>
              <a:xfrm>
                <a:off x="7167288" y="3204132"/>
                <a:ext cx="450000" cy="508303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dirty="0" smtClean="0">
                    <a:solidFill>
                      <a:schemeClr val="bg1"/>
                    </a:solidFill>
                  </a:rPr>
                  <a:t>Z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00" name="Textfeld 11"/>
            <p:cNvSpPr txBox="1"/>
            <p:nvPr/>
          </p:nvSpPr>
          <p:spPr>
            <a:xfrm>
              <a:off x="6091704" y="1026731"/>
              <a:ext cx="1332769" cy="307777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en-US" sz="1400" dirty="0" smtClean="0"/>
                <a:t>He</a:t>
              </a:r>
              <a:r>
                <a:rPr lang="en-US" sz="1400" baseline="-25000" dirty="0" smtClean="0"/>
                <a:t>α</a:t>
              </a:r>
              <a:r>
                <a:rPr lang="en-US" sz="1400" dirty="0" smtClean="0"/>
                <a:t> line</a:t>
              </a:r>
              <a:endParaRPr lang="en-US" sz="1400" dirty="0"/>
            </a:p>
          </p:txBody>
        </p:sp>
        <p:sp>
          <p:nvSpPr>
            <p:cNvPr id="101" name="Ellipse 14"/>
            <p:cNvSpPr/>
            <p:nvPr/>
          </p:nvSpPr>
          <p:spPr>
            <a:xfrm>
              <a:off x="6976657" y="1872145"/>
              <a:ext cx="154958" cy="15495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25496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5305298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Increase of Photon Energies from Line Emission Necessary for Thicker Samples</a:t>
            </a:r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636" y="1088015"/>
            <a:ext cx="3919082" cy="3677689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Typical creation of x-ray line emission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High-energy ns-laser (PHELIX: 200J)</a:t>
            </a:r>
            <a:br>
              <a:rPr lang="en-US" sz="1600" dirty="0" smtClean="0">
                <a:solidFill>
                  <a:srgbClr val="000000"/>
                </a:solidFill>
              </a:rPr>
            </a:br>
            <a:r>
              <a:rPr lang="en-US" sz="1600" dirty="0" smtClean="0">
                <a:solidFill>
                  <a:srgbClr val="000000"/>
                </a:solidFill>
              </a:rPr>
              <a:t>focused on mid-Z target (e.g. </a:t>
            </a:r>
            <a:r>
              <a:rPr lang="en-US" sz="1600" baseline="-25000" dirty="0" smtClean="0">
                <a:solidFill>
                  <a:srgbClr val="000000"/>
                </a:solidFill>
              </a:rPr>
              <a:t>22</a:t>
            </a:r>
            <a:r>
              <a:rPr lang="en-US" sz="1600" dirty="0" smtClean="0">
                <a:solidFill>
                  <a:srgbClr val="000000"/>
                </a:solidFill>
              </a:rPr>
              <a:t>Ti)</a:t>
            </a:r>
          </a:p>
          <a:p>
            <a:pPr>
              <a:buFont typeface="Arial" panose="020B0604020202020204" pitchFamily="34" charset="0"/>
              <a:buChar char="→"/>
            </a:pPr>
            <a:r>
              <a:rPr lang="en-US" sz="1600" dirty="0" smtClean="0">
                <a:solidFill>
                  <a:srgbClr val="000000"/>
                </a:solidFill>
              </a:rPr>
              <a:t>Plasma with T</a:t>
            </a:r>
            <a:r>
              <a:rPr lang="en-US" sz="1600" baseline="-25000" dirty="0" smtClean="0">
                <a:solidFill>
                  <a:srgbClr val="000000"/>
                </a:solidFill>
              </a:rPr>
              <a:t>e</a:t>
            </a:r>
            <a:r>
              <a:rPr lang="en-US" sz="1600" dirty="0" smtClean="0">
                <a:solidFill>
                  <a:srgbClr val="0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∼ </a:t>
            </a:r>
            <a:r>
              <a:rPr lang="en-US" sz="1600" dirty="0" smtClean="0">
                <a:solidFill>
                  <a:srgbClr val="000000"/>
                </a:solidFill>
              </a:rPr>
              <a:t>keV electrons</a:t>
            </a:r>
          </a:p>
          <a:p>
            <a:pPr>
              <a:buFont typeface="Arial" panose="020B0604020202020204" pitchFamily="34" charset="0"/>
              <a:buChar char="→"/>
            </a:pPr>
            <a:r>
              <a:rPr lang="en-US" sz="1600" dirty="0" smtClean="0">
                <a:solidFill>
                  <a:srgbClr val="000000"/>
                </a:solidFill>
              </a:rPr>
              <a:t>Line emission, in particular He</a:t>
            </a:r>
            <a:r>
              <a:rPr lang="en-US" sz="1600" baseline="-25000" dirty="0" smtClean="0">
                <a:solidFill>
                  <a:srgbClr val="000000"/>
                </a:solidFill>
              </a:rPr>
              <a:t>α</a:t>
            </a:r>
          </a:p>
          <a:p>
            <a:pPr>
              <a:buFont typeface="Arial" panose="020B0604020202020204" pitchFamily="34" charset="0"/>
              <a:buChar char="→"/>
            </a:pPr>
            <a:r>
              <a:rPr lang="en-US" sz="1600" dirty="0" smtClean="0">
                <a:solidFill>
                  <a:srgbClr val="000000"/>
                </a:solidFill>
              </a:rPr>
              <a:t>Conv. Eff. dropping with Z</a:t>
            </a:r>
          </a:p>
          <a:p>
            <a:pPr>
              <a:buFont typeface="Arial" panose="020B0604020202020204" pitchFamily="34" charset="0"/>
              <a:buChar char="→"/>
            </a:pPr>
            <a:r>
              <a:rPr lang="en-US" sz="1600" dirty="0" smtClean="0">
                <a:solidFill>
                  <a:srgbClr val="000000"/>
                </a:solidFill>
              </a:rPr>
              <a:t>Sufficiently high photon numbers only for </a:t>
            </a:r>
            <a:r>
              <a:rPr lang="en-US" sz="1600" dirty="0" smtClean="0">
                <a:solidFill>
                  <a:srgbClr val="0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≲ </a:t>
            </a:r>
            <a:r>
              <a:rPr lang="en-US" sz="1600" dirty="0" smtClean="0">
                <a:solidFill>
                  <a:srgbClr val="000000"/>
                </a:solidFill>
                <a:ea typeface="Cambria Math" panose="02040503050406030204" pitchFamily="18" charset="0"/>
              </a:rPr>
              <a:t>10 keV</a:t>
            </a:r>
            <a:endParaRPr lang="en-US" sz="1600" dirty="0" smtClean="0">
              <a:solidFill>
                <a:srgbClr val="00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rgbClr val="000000"/>
                </a:solidFill>
              </a:rPr>
              <a:t>Higher photon energies necessary for thicker samples</a:t>
            </a: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</a:rPr>
              <a:t>Idea: Additional generation of fast electrons &gt;10 </a:t>
            </a:r>
            <a:r>
              <a:rPr lang="en-US" sz="1600" dirty="0" err="1" smtClean="0">
                <a:solidFill>
                  <a:srgbClr val="000000"/>
                </a:solidFill>
              </a:rPr>
              <a:t>keV</a:t>
            </a:r>
            <a:r>
              <a:rPr lang="en-US" sz="1600" dirty="0" smtClean="0">
                <a:solidFill>
                  <a:srgbClr val="000000"/>
                </a:solidFill>
              </a:rPr>
              <a:t> → higher Z possible</a:t>
            </a: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grpSp>
        <p:nvGrpSpPr>
          <p:cNvPr id="44" name="Group 43"/>
          <p:cNvGrpSpPr/>
          <p:nvPr/>
        </p:nvGrpSpPr>
        <p:grpSpPr>
          <a:xfrm>
            <a:off x="4144199" y="1066447"/>
            <a:ext cx="1500366" cy="1440307"/>
            <a:chOff x="6091704" y="1026731"/>
            <a:chExt cx="1500366" cy="1440307"/>
          </a:xfrm>
        </p:grpSpPr>
        <p:pic>
          <p:nvPicPr>
            <p:cNvPr id="18" name="Grafik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00002" y="1048299"/>
              <a:ext cx="1420821" cy="1418739"/>
            </a:xfrm>
            <a:prstGeom prst="rect">
              <a:avLst/>
            </a:prstGeom>
          </p:spPr>
        </p:pic>
        <p:pic>
          <p:nvPicPr>
            <p:cNvPr id="19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8928469">
              <a:off x="6821955" y="1345915"/>
              <a:ext cx="770115" cy="259106"/>
            </a:xfrm>
            <a:prstGeom prst="rect">
              <a:avLst/>
            </a:prstGeom>
          </p:spPr>
        </p:pic>
        <p:cxnSp>
          <p:nvCxnSpPr>
            <p:cNvPr id="20" name="Gerader Verbinder 7"/>
            <p:cNvCxnSpPr>
              <a:endCxn id="26" idx="5"/>
            </p:cNvCxnSpPr>
            <p:nvPr/>
          </p:nvCxnSpPr>
          <p:spPr>
            <a:xfrm flipH="1" flipV="1">
              <a:off x="6644268" y="1662188"/>
              <a:ext cx="387726" cy="294326"/>
            </a:xfrm>
            <a:prstGeom prst="line">
              <a:avLst/>
            </a:prstGeom>
            <a:ln>
              <a:solidFill>
                <a:srgbClr val="666666"/>
              </a:solidFill>
              <a:headEnd type="none"/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uppieren 8"/>
            <p:cNvGrpSpPr/>
            <p:nvPr/>
          </p:nvGrpSpPr>
          <p:grpSpPr>
            <a:xfrm>
              <a:off x="6139443" y="1469527"/>
              <a:ext cx="915514" cy="915514"/>
              <a:chOff x="6762290" y="2819053"/>
              <a:chExt cx="1260000" cy="1260000"/>
            </a:xfrm>
          </p:grpSpPr>
          <p:grpSp>
            <p:nvGrpSpPr>
              <p:cNvPr id="25" name="Gruppieren 12"/>
              <p:cNvGrpSpPr/>
              <p:nvPr/>
            </p:nvGrpSpPr>
            <p:grpSpPr>
              <a:xfrm>
                <a:off x="6762290" y="2819053"/>
                <a:ext cx="1260000" cy="1260000"/>
                <a:chOff x="6762290" y="2145205"/>
                <a:chExt cx="1260000" cy="1260000"/>
              </a:xfrm>
            </p:grpSpPr>
            <p:sp>
              <p:nvSpPr>
                <p:cNvPr id="38" name="Ellipse 25"/>
                <p:cNvSpPr/>
                <p:nvPr/>
              </p:nvSpPr>
              <p:spPr>
                <a:xfrm>
                  <a:off x="7122289" y="2505204"/>
                  <a:ext cx="540000" cy="540000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9" name="Ellipse 26"/>
                <p:cNvSpPr/>
                <p:nvPr/>
              </p:nvSpPr>
              <p:spPr>
                <a:xfrm>
                  <a:off x="6942290" y="2329649"/>
                  <a:ext cx="900000" cy="900000"/>
                </a:xfrm>
                <a:prstGeom prst="ellipse">
                  <a:avLst/>
                </a:prstGeom>
                <a:noFill/>
                <a:ln>
                  <a:solidFill>
                    <a:srgbClr val="6666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" name="Ellipse 27"/>
                <p:cNvSpPr/>
                <p:nvPr/>
              </p:nvSpPr>
              <p:spPr>
                <a:xfrm>
                  <a:off x="6762290" y="2145205"/>
                  <a:ext cx="1260000" cy="1260000"/>
                </a:xfrm>
                <a:prstGeom prst="ellipse">
                  <a:avLst/>
                </a:prstGeom>
                <a:noFill/>
                <a:ln>
                  <a:solidFill>
                    <a:srgbClr val="6666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6" name="Ellipse 13"/>
              <p:cNvSpPr/>
              <p:nvPr/>
            </p:nvSpPr>
            <p:spPr>
              <a:xfrm>
                <a:off x="7284473" y="2911612"/>
                <a:ext cx="202209" cy="202209"/>
              </a:xfrm>
              <a:prstGeom prst="ellipse">
                <a:avLst/>
              </a:prstGeom>
              <a:noFill/>
              <a:ln>
                <a:solidFill>
                  <a:srgbClr val="666666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Ellipse 14"/>
              <p:cNvSpPr/>
              <p:nvPr/>
            </p:nvSpPr>
            <p:spPr>
              <a:xfrm>
                <a:off x="7285656" y="3782644"/>
                <a:ext cx="213265" cy="213265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Textfeld 24"/>
              <p:cNvSpPr txBox="1"/>
              <p:nvPr/>
            </p:nvSpPr>
            <p:spPr>
              <a:xfrm>
                <a:off x="7167288" y="3204132"/>
                <a:ext cx="450000" cy="508303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>
                <a:spAutoFit/>
              </a:bodyPr>
              <a:lstStyle/>
              <a:p>
                <a:pPr algn="l"/>
                <a:r>
                  <a:rPr lang="en-US" dirty="0" smtClean="0">
                    <a:solidFill>
                      <a:schemeClr val="bg1"/>
                    </a:solidFill>
                  </a:rPr>
                  <a:t>Z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" name="Textfeld 11"/>
            <p:cNvSpPr txBox="1"/>
            <p:nvPr/>
          </p:nvSpPr>
          <p:spPr>
            <a:xfrm>
              <a:off x="6091704" y="1026731"/>
              <a:ext cx="1332769" cy="307777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en-US" sz="1400" dirty="0" smtClean="0"/>
                <a:t>He</a:t>
              </a:r>
              <a:r>
                <a:rPr lang="en-US" sz="1400" baseline="-25000" dirty="0" smtClean="0"/>
                <a:t>α</a:t>
              </a:r>
              <a:r>
                <a:rPr lang="en-US" sz="1400" dirty="0" smtClean="0"/>
                <a:t> line</a:t>
              </a:r>
              <a:endParaRPr lang="en-US" sz="1400" dirty="0"/>
            </a:p>
          </p:txBody>
        </p:sp>
        <p:sp>
          <p:nvSpPr>
            <p:cNvPr id="42" name="Ellipse 14"/>
            <p:cNvSpPr/>
            <p:nvPr/>
          </p:nvSpPr>
          <p:spPr>
            <a:xfrm>
              <a:off x="6976657" y="1872145"/>
              <a:ext cx="154958" cy="15495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113" name="Picture 1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302" y="2741115"/>
            <a:ext cx="3463469" cy="219789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58993" y="2858909"/>
            <a:ext cx="1449436" cy="27699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de-DE" sz="1200" dirty="0" smtClean="0"/>
              <a:t>(Data </a:t>
            </a:r>
            <a:r>
              <a:rPr lang="de-DE" sz="1200" dirty="0" err="1" smtClean="0"/>
              <a:t>from</a:t>
            </a:r>
            <a:r>
              <a:rPr lang="de-DE" sz="1200" dirty="0" smtClean="0"/>
              <a:t> CXRO)</a:t>
            </a:r>
            <a:endParaRPr lang="en-US" sz="1200" dirty="0" smtClean="0"/>
          </a:p>
        </p:txBody>
      </p:sp>
      <p:sp>
        <p:nvSpPr>
          <p:cNvPr id="112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  <p:sp>
        <p:nvSpPr>
          <p:cNvPr id="131" name="TextBox 130" hidden="1"/>
          <p:cNvSpPr txBox="1"/>
          <p:nvPr/>
        </p:nvSpPr>
        <p:spPr>
          <a:xfrm>
            <a:off x="5726833" y="922912"/>
            <a:ext cx="1832262" cy="33855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1600" dirty="0" smtClean="0"/>
              <a:t>X-ray diffraction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5674329" y="940487"/>
            <a:ext cx="3387289" cy="1667404"/>
            <a:chOff x="5787877" y="1319659"/>
            <a:chExt cx="3387289" cy="1667404"/>
          </a:xfrm>
        </p:grpSpPr>
        <p:grpSp>
          <p:nvGrpSpPr>
            <p:cNvPr id="10" name="Group 9"/>
            <p:cNvGrpSpPr/>
            <p:nvPr/>
          </p:nvGrpSpPr>
          <p:grpSpPr>
            <a:xfrm>
              <a:off x="5804885" y="1357101"/>
              <a:ext cx="3370281" cy="1629962"/>
              <a:chOff x="2636361" y="957721"/>
              <a:chExt cx="3370281" cy="1629962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636361" y="960730"/>
                <a:ext cx="3370281" cy="162695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2679965" y="1486542"/>
                <a:ext cx="1450595" cy="844321"/>
                <a:chOff x="2679965" y="1486542"/>
                <a:chExt cx="1450595" cy="844321"/>
              </a:xfrm>
            </p:grpSpPr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3254664" y="1722487"/>
                  <a:ext cx="0" cy="34191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7" name="Pfeil nach rechts 17"/>
                <p:cNvSpPr/>
                <p:nvPr/>
              </p:nvSpPr>
              <p:spPr>
                <a:xfrm>
                  <a:off x="2760579" y="1746986"/>
                  <a:ext cx="494085" cy="317416"/>
                </a:xfrm>
                <a:prstGeom prst="rightArrow">
                  <a:avLst/>
                </a:prstGeom>
                <a:solidFill>
                  <a:srgbClr val="00FF00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de-DE" dirty="0"/>
                </a:p>
              </p:txBody>
            </p:sp>
            <p:pic>
              <p:nvPicPr>
                <p:cNvPr id="118" name="Grafik 6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360445" y="1766529"/>
                  <a:ext cx="770115" cy="259106"/>
                </a:xfrm>
                <a:prstGeom prst="rect">
                  <a:avLst/>
                </a:prstGeom>
              </p:spPr>
            </p:pic>
            <p:sp>
              <p:nvSpPr>
                <p:cNvPr id="119" name="TextBox 118"/>
                <p:cNvSpPr txBox="1"/>
                <p:nvPr/>
              </p:nvSpPr>
              <p:spPr>
                <a:xfrm>
                  <a:off x="3389955" y="1486542"/>
                  <a:ext cx="641083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en-US" sz="1200" dirty="0" smtClean="0"/>
                    <a:t>X-rays</a:t>
                  </a:r>
                </a:p>
              </p:txBody>
            </p:sp>
            <p:sp>
              <p:nvSpPr>
                <p:cNvPr id="120" name="TextBox 119"/>
                <p:cNvSpPr txBox="1"/>
                <p:nvPr/>
              </p:nvSpPr>
              <p:spPr>
                <a:xfrm>
                  <a:off x="2679965" y="1489530"/>
                  <a:ext cx="747749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de-DE" sz="1200" dirty="0" smtClean="0">
                      <a:solidFill>
                        <a:srgbClr val="00FF00"/>
                      </a:solidFill>
                    </a:rPr>
                    <a:t>Laser</a:t>
                  </a:r>
                  <a:endParaRPr lang="en-US" sz="1200" dirty="0" smtClean="0">
                    <a:solidFill>
                      <a:srgbClr val="00FF00"/>
                    </a:solidFill>
                  </a:endParaRPr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2987402" y="2053864"/>
                  <a:ext cx="731520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en-US" sz="1200" dirty="0"/>
                    <a:t>T</a:t>
                  </a:r>
                  <a:r>
                    <a:rPr lang="en-US" sz="1200" dirty="0" smtClean="0"/>
                    <a:t>arget</a:t>
                  </a:r>
                </a:p>
              </p:txBody>
            </p:sp>
          </p:grpSp>
          <p:grpSp>
            <p:nvGrpSpPr>
              <p:cNvPr id="122" name="Group 121"/>
              <p:cNvGrpSpPr/>
              <p:nvPr/>
            </p:nvGrpSpPr>
            <p:grpSpPr>
              <a:xfrm>
                <a:off x="3892972" y="1119949"/>
                <a:ext cx="1223902" cy="1379287"/>
                <a:chOff x="3892972" y="1119949"/>
                <a:chExt cx="1223902" cy="1379287"/>
              </a:xfrm>
            </p:grpSpPr>
            <p:sp>
              <p:nvSpPr>
                <p:cNvPr id="123" name="Rectangle 122"/>
                <p:cNvSpPr/>
                <p:nvPr/>
              </p:nvSpPr>
              <p:spPr>
                <a:xfrm rot="5400000">
                  <a:off x="3693198" y="1872428"/>
                  <a:ext cx="1127325" cy="126292"/>
                </a:xfrm>
                <a:prstGeom prst="rect">
                  <a:avLst/>
                </a:prstGeom>
                <a:solidFill>
                  <a:srgbClr val="0070C0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4" name="TextBox 123"/>
                <p:cNvSpPr txBox="1"/>
                <p:nvPr/>
              </p:nvSpPr>
              <p:spPr>
                <a:xfrm>
                  <a:off x="3892972" y="1119949"/>
                  <a:ext cx="1129329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de-DE" sz="1200" dirty="0" smtClean="0">
                      <a:solidFill>
                        <a:srgbClr val="0070C0"/>
                      </a:solidFill>
                    </a:rPr>
                    <a:t>Ion beam</a:t>
                  </a:r>
                  <a:endParaRPr lang="en-US" sz="1200" dirty="0" smtClean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4385354" y="1318095"/>
                  <a:ext cx="731520" cy="27699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>
                  <a:spAutoFit/>
                </a:bodyPr>
                <a:lstStyle/>
                <a:p>
                  <a:pPr algn="l"/>
                  <a:r>
                    <a:rPr lang="de-DE" sz="1200" dirty="0"/>
                    <a:t>S</a:t>
                  </a:r>
                  <a:r>
                    <a:rPr lang="de-DE" sz="1200" dirty="0" smtClean="0"/>
                    <a:t>ample</a:t>
                  </a:r>
                  <a:endParaRPr lang="en-US" sz="1200" dirty="0" smtClean="0"/>
                </a:p>
              </p:txBody>
            </p:sp>
            <p:cxnSp>
              <p:nvCxnSpPr>
                <p:cNvPr id="126" name="Straight Arrow Connector 125"/>
                <p:cNvCxnSpPr/>
                <p:nvPr/>
              </p:nvCxnSpPr>
              <p:spPr>
                <a:xfrm flipH="1">
                  <a:off x="4277936" y="1531989"/>
                  <a:ext cx="229888" cy="11676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7" name="Group 126"/>
              <p:cNvGrpSpPr/>
              <p:nvPr/>
            </p:nvGrpSpPr>
            <p:grpSpPr>
              <a:xfrm>
                <a:off x="4340054" y="957721"/>
                <a:ext cx="1608732" cy="894319"/>
                <a:chOff x="4340054" y="957721"/>
                <a:chExt cx="1608732" cy="894319"/>
              </a:xfrm>
            </p:grpSpPr>
            <p:sp>
              <p:nvSpPr>
                <p:cNvPr id="128" name="Rectangle 127"/>
                <p:cNvSpPr/>
                <p:nvPr/>
              </p:nvSpPr>
              <p:spPr>
                <a:xfrm rot="19428848">
                  <a:off x="5008749" y="957721"/>
                  <a:ext cx="940037" cy="500343"/>
                </a:xfrm>
                <a:prstGeom prst="rect">
                  <a:avLst/>
                </a:prstGeom>
                <a:solidFill>
                  <a:srgbClr val="FDBB63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sz="1200" dirty="0" smtClean="0"/>
                    <a:t>Detector</a:t>
                  </a:r>
                  <a:endParaRPr lang="en-US" sz="1200" dirty="0"/>
                </a:p>
              </p:txBody>
            </p:sp>
            <p:pic>
              <p:nvPicPr>
                <p:cNvPr id="129" name="Grafik 6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 rot="19779649">
                  <a:off x="4340054" y="1592934"/>
                  <a:ext cx="770115" cy="259106"/>
                </a:xfrm>
                <a:prstGeom prst="rect">
                  <a:avLst/>
                </a:prstGeom>
              </p:spPr>
            </p:pic>
          </p:grpSp>
          <p:cxnSp>
            <p:nvCxnSpPr>
              <p:cNvPr id="130" name="Straight Connector 129"/>
              <p:cNvCxnSpPr/>
              <p:nvPr/>
            </p:nvCxnSpPr>
            <p:spPr>
              <a:xfrm flipH="1">
                <a:off x="4257059" y="1602170"/>
                <a:ext cx="1" cy="65877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1" name="TextBox 110"/>
            <p:cNvSpPr txBox="1"/>
            <p:nvPr/>
          </p:nvSpPr>
          <p:spPr>
            <a:xfrm>
              <a:off x="5787877" y="1319659"/>
              <a:ext cx="1832262" cy="307777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sz="1400" dirty="0" smtClean="0"/>
                <a:t>X-ray diffraction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7414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569" y="230397"/>
            <a:ext cx="5132198" cy="5906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</a:rPr>
              <a:t>Two-Plasmon Decay Offers Potential for Generation of </a:t>
            </a:r>
            <a:r>
              <a:rPr lang="en-US" dirty="0" smtClean="0">
                <a:solidFill>
                  <a:srgbClr val="000000"/>
                </a:solidFill>
              </a:rPr>
              <a:t>K</a:t>
            </a:r>
            <a:r>
              <a:rPr lang="en-US" baseline="-25000" dirty="0" smtClean="0">
                <a:solidFill>
                  <a:srgbClr val="000000"/>
                </a:solidFill>
              </a:rPr>
              <a:t>α</a:t>
            </a:r>
            <a:r>
              <a:rPr lang="en-US" dirty="0" smtClean="0">
                <a:solidFill>
                  <a:srgbClr val="000000"/>
                </a:solidFill>
              </a:rPr>
              <a:t> Emission via Fast Electrons</a:t>
            </a:r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4" name="Content Placeholder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77" y="211442"/>
            <a:ext cx="886265" cy="483014"/>
          </a:xfrm>
          <a:prstGeom prst="rect">
            <a:avLst/>
          </a:prstGeom>
        </p:spPr>
      </p:pic>
      <p:sp>
        <p:nvSpPr>
          <p:cNvPr id="5" name="Foliennummernplatzhalter 5"/>
          <p:cNvSpPr>
            <a:spLocks noGrp="1"/>
          </p:cNvSpPr>
          <p:nvPr>
            <p:ph type="sldNum" sz="quarter" idx="4294967295"/>
          </p:nvPr>
        </p:nvSpPr>
        <p:spPr>
          <a:xfrm>
            <a:off x="8015792" y="4914482"/>
            <a:ext cx="744898" cy="273844"/>
          </a:xfrm>
          <a:prstGeom prst="rect">
            <a:avLst/>
          </a:prstGeom>
        </p:spPr>
        <p:txBody>
          <a:bodyPr anchor="ctr"/>
          <a:lstStyle>
            <a:lvl1pPr algn="r">
              <a:defRPr sz="750"/>
            </a:lvl1pPr>
          </a:lstStyle>
          <a:p>
            <a:fld id="{125CBDDA-5CCF-8748-8988-9DC6C898177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2"/>
          </p:nvPr>
        </p:nvSpPr>
        <p:spPr>
          <a:xfrm>
            <a:off x="7559649" y="4914483"/>
            <a:ext cx="82528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8ED8D516-B32A-473D-B3A2-96861F948D89}" type="datetime1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317634" y="1088015"/>
            <a:ext cx="3908707" cy="3677689"/>
          </a:xfrm>
        </p:spPr>
        <p:txBody>
          <a:bodyPr/>
          <a:lstStyle/>
          <a:p>
            <a:r>
              <a:rPr lang="en-US" sz="1600" dirty="0" smtClean="0">
                <a:solidFill>
                  <a:srgbClr val="000000"/>
                </a:solidFill>
              </a:rPr>
              <a:t>Parametric instability of two-plasmon decay (TPD) to produce fast electrons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TPD stronger in low-Z material [1], but high-Z material for high E needed</a:t>
            </a:r>
            <a:endParaRPr lang="en-US" sz="1200" dirty="0" smtClean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→"/>
            </a:pPr>
            <a:r>
              <a:rPr lang="en-US" sz="1600" dirty="0" smtClean="0">
                <a:solidFill>
                  <a:srgbClr val="000000"/>
                </a:solidFill>
              </a:rPr>
              <a:t>Use coated target design [2]</a:t>
            </a: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</a:endParaRPr>
          </a:p>
          <a:p>
            <a:endParaRPr lang="en-US" sz="1600" dirty="0">
              <a:solidFill>
                <a:srgbClr val="000000"/>
              </a:solidFill>
            </a:endParaRPr>
          </a:p>
        </p:txBody>
      </p:sp>
      <p:grpSp>
        <p:nvGrpSpPr>
          <p:cNvPr id="28" name="Group 27" hidden="1"/>
          <p:cNvGrpSpPr/>
          <p:nvPr/>
        </p:nvGrpSpPr>
        <p:grpSpPr>
          <a:xfrm>
            <a:off x="6866063" y="1024630"/>
            <a:ext cx="2070362" cy="1820724"/>
            <a:chOff x="5895651" y="1660494"/>
            <a:chExt cx="2364797" cy="2079656"/>
          </a:xfrm>
        </p:grpSpPr>
        <p:pic>
          <p:nvPicPr>
            <p:cNvPr id="32" name="Grafik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95651" y="1708149"/>
              <a:ext cx="2364797" cy="2032001"/>
            </a:xfrm>
            <a:prstGeom prst="rect">
              <a:avLst/>
            </a:prstGeom>
          </p:spPr>
        </p:pic>
        <p:pic>
          <p:nvPicPr>
            <p:cNvPr id="33" name="Grafik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79581" y="2486808"/>
              <a:ext cx="896029" cy="232235"/>
            </a:xfrm>
            <a:prstGeom prst="rect">
              <a:avLst/>
            </a:prstGeom>
          </p:spPr>
        </p:pic>
        <p:cxnSp>
          <p:nvCxnSpPr>
            <p:cNvPr id="34" name="Gerader Verbinder 7"/>
            <p:cNvCxnSpPr>
              <a:stCxn id="49" idx="2"/>
              <a:endCxn id="46" idx="5"/>
            </p:cNvCxnSpPr>
            <p:nvPr/>
          </p:nvCxnSpPr>
          <p:spPr>
            <a:xfrm flipH="1" flipV="1">
              <a:off x="6915609" y="2464043"/>
              <a:ext cx="497317" cy="383501"/>
            </a:xfrm>
            <a:prstGeom prst="line">
              <a:avLst/>
            </a:prstGeom>
            <a:ln>
              <a:solidFill>
                <a:srgbClr val="666666"/>
              </a:solidFill>
              <a:headEnd type="none"/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uppieren 12"/>
            <p:cNvGrpSpPr/>
            <p:nvPr/>
          </p:nvGrpSpPr>
          <p:grpSpPr>
            <a:xfrm>
              <a:off x="6054978" y="2041553"/>
              <a:ext cx="1620000" cy="1620000"/>
              <a:chOff x="6582290" y="1969649"/>
              <a:chExt cx="1620000" cy="1620000"/>
            </a:xfrm>
          </p:grpSpPr>
          <p:sp>
            <p:nvSpPr>
              <p:cNvPr id="58" name="Ellipse 25"/>
              <p:cNvSpPr/>
              <p:nvPr/>
            </p:nvSpPr>
            <p:spPr>
              <a:xfrm>
                <a:off x="7122290" y="2505205"/>
                <a:ext cx="540000" cy="5400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Ellipse 26"/>
              <p:cNvSpPr/>
              <p:nvPr/>
            </p:nvSpPr>
            <p:spPr>
              <a:xfrm>
                <a:off x="6942290" y="2329649"/>
                <a:ext cx="900000" cy="900000"/>
              </a:xfrm>
              <a:prstGeom prst="ellipse">
                <a:avLst/>
              </a:prstGeom>
              <a:noFill/>
              <a:ln>
                <a:solidFill>
                  <a:srgbClr val="66666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Ellipse 27"/>
              <p:cNvSpPr/>
              <p:nvPr/>
            </p:nvSpPr>
            <p:spPr>
              <a:xfrm>
                <a:off x="6762290" y="2145205"/>
                <a:ext cx="1260000" cy="1260000"/>
              </a:xfrm>
              <a:prstGeom prst="ellipse">
                <a:avLst/>
              </a:prstGeom>
              <a:noFill/>
              <a:ln>
                <a:solidFill>
                  <a:srgbClr val="66666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Ellipse 28"/>
              <p:cNvSpPr/>
              <p:nvPr/>
            </p:nvSpPr>
            <p:spPr>
              <a:xfrm>
                <a:off x="6582290" y="1969649"/>
                <a:ext cx="1620000" cy="1620000"/>
              </a:xfrm>
              <a:prstGeom prst="ellipse">
                <a:avLst/>
              </a:prstGeom>
              <a:noFill/>
              <a:ln>
                <a:solidFill>
                  <a:srgbClr val="66666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6" name="Ellipse 13"/>
            <p:cNvSpPr>
              <a:spLocks/>
            </p:cNvSpPr>
            <p:nvPr/>
          </p:nvSpPr>
          <p:spPr>
            <a:xfrm>
              <a:off x="6782926" y="2331360"/>
              <a:ext cx="155448" cy="155448"/>
            </a:xfrm>
            <a:prstGeom prst="ellipse">
              <a:avLst/>
            </a:prstGeom>
            <a:noFill/>
            <a:ln>
              <a:solidFill>
                <a:srgbClr val="666666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7" name="Ellipse 14"/>
            <p:cNvSpPr/>
            <p:nvPr/>
          </p:nvSpPr>
          <p:spPr>
            <a:xfrm>
              <a:off x="6782926" y="3223395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8" name="Ellipse 15"/>
            <p:cNvSpPr/>
            <p:nvPr/>
          </p:nvSpPr>
          <p:spPr>
            <a:xfrm>
              <a:off x="6782926" y="3397108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9" name="Ellipse 16"/>
            <p:cNvSpPr/>
            <p:nvPr/>
          </p:nvSpPr>
          <p:spPr>
            <a:xfrm>
              <a:off x="7412926" y="2769820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0" name="Ellipse 17"/>
            <p:cNvSpPr/>
            <p:nvPr/>
          </p:nvSpPr>
          <p:spPr>
            <a:xfrm>
              <a:off x="6155641" y="2778465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1" name="Ellipse 18"/>
            <p:cNvSpPr/>
            <p:nvPr/>
          </p:nvSpPr>
          <p:spPr>
            <a:xfrm>
              <a:off x="7232926" y="2340806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2" name="Ellipse 19"/>
            <p:cNvSpPr/>
            <p:nvPr/>
          </p:nvSpPr>
          <p:spPr>
            <a:xfrm>
              <a:off x="7230211" y="3203422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3" name="Ellipse 20"/>
            <p:cNvSpPr/>
            <p:nvPr/>
          </p:nvSpPr>
          <p:spPr>
            <a:xfrm>
              <a:off x="6332926" y="3203422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4" name="Ellipse 21"/>
            <p:cNvSpPr/>
            <p:nvPr/>
          </p:nvSpPr>
          <p:spPr>
            <a:xfrm>
              <a:off x="6332926" y="2340806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Textfeld 24"/>
            <p:cNvSpPr txBox="1"/>
            <p:nvPr/>
          </p:nvSpPr>
          <p:spPr>
            <a:xfrm>
              <a:off x="6675317" y="2626387"/>
              <a:ext cx="450000" cy="421856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l"/>
              <a:r>
                <a:rPr lang="en-US" dirty="0" smtClean="0">
                  <a:solidFill>
                    <a:schemeClr val="bg1"/>
                  </a:solidFill>
                </a:rPr>
                <a:t>Z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1" name="Ellipse 10"/>
            <p:cNvSpPr/>
            <p:nvPr/>
          </p:nvSpPr>
          <p:spPr>
            <a:xfrm>
              <a:off x="6782926" y="2144204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3" name="Textfeld 11"/>
            <p:cNvSpPr txBox="1"/>
            <p:nvPr/>
          </p:nvSpPr>
          <p:spPr>
            <a:xfrm>
              <a:off x="5981774" y="1660494"/>
              <a:ext cx="1834258" cy="386701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</a:rPr>
                <a:t>K</a:t>
              </a:r>
              <a:r>
                <a:rPr lang="en-US" sz="1600" baseline="-25000" dirty="0" smtClean="0">
                  <a:solidFill>
                    <a:srgbClr val="000000"/>
                  </a:solidFill>
                </a:rPr>
                <a:t>α</a:t>
              </a:r>
              <a:r>
                <a:rPr lang="en-US" sz="1600" dirty="0" smtClean="0">
                  <a:solidFill>
                    <a:srgbClr val="000000"/>
                  </a:solidFill>
                </a:rPr>
                <a:t> line</a:t>
              </a: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55" name="Ellipse 22"/>
            <p:cNvSpPr/>
            <p:nvPr/>
          </p:nvSpPr>
          <p:spPr>
            <a:xfrm>
              <a:off x="5977477" y="2782909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5907487" y="2721938"/>
              <a:ext cx="211002" cy="316392"/>
            </a:xfrm>
            <a:prstGeom prst="rect">
              <a:avLst/>
            </a:prstGeom>
          </p:spPr>
          <p:txBody>
            <a:bodyPr vert="horz" wrap="none" lIns="91440" tIns="45720" rIns="91440" bIns="45720" rtlCol="0" anchor="t">
              <a:spAutoFit/>
            </a:bodyPr>
            <a:lstStyle/>
            <a:p>
              <a:pPr algn="l"/>
              <a:endParaRPr lang="en-US" sz="1200" dirty="0" smtClean="0"/>
            </a:p>
          </p:txBody>
        </p:sp>
        <p:sp>
          <p:nvSpPr>
            <p:cNvPr id="69" name="Ellipse 22"/>
            <p:cNvSpPr/>
            <p:nvPr/>
          </p:nvSpPr>
          <p:spPr>
            <a:xfrm>
              <a:off x="7602899" y="2766056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2" name="Ellipse 22"/>
            <p:cNvSpPr/>
            <p:nvPr/>
          </p:nvSpPr>
          <p:spPr>
            <a:xfrm>
              <a:off x="7462642" y="2289853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5" name="Ellipse 22"/>
            <p:cNvSpPr/>
            <p:nvPr/>
          </p:nvSpPr>
          <p:spPr>
            <a:xfrm>
              <a:off x="7074228" y="1998093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Ellipse 22"/>
            <p:cNvSpPr/>
            <p:nvPr/>
          </p:nvSpPr>
          <p:spPr>
            <a:xfrm>
              <a:off x="6513501" y="2012019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Ellipse 22"/>
            <p:cNvSpPr/>
            <p:nvPr/>
          </p:nvSpPr>
          <p:spPr>
            <a:xfrm>
              <a:off x="6122665" y="2296240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Ellipse 22"/>
            <p:cNvSpPr/>
            <p:nvPr/>
          </p:nvSpPr>
          <p:spPr>
            <a:xfrm>
              <a:off x="7443972" y="3249470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Ellipse 22"/>
            <p:cNvSpPr/>
            <p:nvPr/>
          </p:nvSpPr>
          <p:spPr>
            <a:xfrm>
              <a:off x="7074228" y="3535468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Ellipse 22"/>
            <p:cNvSpPr/>
            <p:nvPr/>
          </p:nvSpPr>
          <p:spPr>
            <a:xfrm>
              <a:off x="6509853" y="3524122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3" name="Ellipse 22"/>
            <p:cNvSpPr/>
            <p:nvPr/>
          </p:nvSpPr>
          <p:spPr>
            <a:xfrm>
              <a:off x="6122665" y="3258469"/>
              <a:ext cx="155448" cy="155448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110" name="Inhaltsplatzhalter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34" y="2910396"/>
            <a:ext cx="3736873" cy="1980386"/>
          </a:xfrm>
          <a:prstGeom prst="rect">
            <a:avLst/>
          </a:prstGeom>
        </p:spPr>
      </p:pic>
      <p:pic>
        <p:nvPicPr>
          <p:cNvPr id="111" name="Inhaltsplatzhalter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467" y="2890294"/>
            <a:ext cx="3742907" cy="1977027"/>
          </a:xfrm>
          <a:prstGeom prst="rect">
            <a:avLst/>
          </a:prstGeom>
        </p:spPr>
      </p:pic>
      <p:grpSp>
        <p:nvGrpSpPr>
          <p:cNvPr id="117" name="Group 116"/>
          <p:cNvGrpSpPr/>
          <p:nvPr/>
        </p:nvGrpSpPr>
        <p:grpSpPr>
          <a:xfrm>
            <a:off x="4719140" y="934394"/>
            <a:ext cx="2696750" cy="1836876"/>
            <a:chOff x="4364556" y="961195"/>
            <a:chExt cx="2696750" cy="183687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Textfeld 2"/>
                <p:cNvSpPr txBox="1"/>
                <p:nvPr/>
              </p:nvSpPr>
              <p:spPr>
                <a:xfrm>
                  <a:off x="6277880" y="961195"/>
                  <a:ext cx="78342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01" name="Textfeld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77880" y="961195"/>
                  <a:ext cx="783426" cy="369332"/>
                </a:xfrm>
                <a:prstGeom prst="rect">
                  <a:avLst/>
                </a:prstGeom>
                <a:blipFill>
                  <a:blip r:embed="rId9"/>
                  <a:stretch>
                    <a:fillRect b="-8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95" name="Picture 9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420093" y="1097361"/>
              <a:ext cx="2163792" cy="1680523"/>
            </a:xfrm>
            <a:prstGeom prst="rect">
              <a:avLst/>
            </a:prstGeom>
          </p:spPr>
        </p:pic>
        <p:sp>
          <p:nvSpPr>
            <p:cNvPr id="97" name="Textfeld 17"/>
            <p:cNvSpPr txBox="1"/>
            <p:nvPr/>
          </p:nvSpPr>
          <p:spPr>
            <a:xfrm>
              <a:off x="6170785" y="1545914"/>
              <a:ext cx="507885" cy="338554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defTabSz="457200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1600" dirty="0" smtClean="0">
                  <a:solidFill>
                    <a:schemeClr val="bg1"/>
                  </a:solidFill>
                  <a:latin typeface="Arial"/>
                  <a:cs typeface="+mn-cs"/>
                </a:rPr>
                <a:t>Z</a:t>
              </a:r>
              <a:endParaRPr lang="en-US" sz="1600" dirty="0">
                <a:solidFill>
                  <a:schemeClr val="bg1"/>
                </a:solidFill>
                <a:latin typeface="Arial"/>
                <a:cs typeface="+mn-cs"/>
              </a:endParaRPr>
            </a:p>
          </p:txBody>
        </p:sp>
        <p:sp>
          <p:nvSpPr>
            <p:cNvPr id="98" name="Textfeld 18"/>
            <p:cNvSpPr txBox="1"/>
            <p:nvPr/>
          </p:nvSpPr>
          <p:spPr>
            <a:xfrm>
              <a:off x="5602870" y="1542446"/>
              <a:ext cx="640744" cy="338554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defTabSz="457200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1600" dirty="0" smtClean="0">
                  <a:solidFill>
                    <a:prstClr val="black"/>
                  </a:solidFill>
                  <a:latin typeface="Arial"/>
                  <a:cs typeface="+mn-cs"/>
                </a:rPr>
                <a:t>C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Arial"/>
                  <a:cs typeface="+mn-cs"/>
                </a:rPr>
                <a:t>3</a:t>
              </a:r>
              <a:r>
                <a:rPr lang="en-US" sz="1600" dirty="0" smtClean="0">
                  <a:solidFill>
                    <a:prstClr val="black"/>
                  </a:solidFill>
                  <a:latin typeface="Arial"/>
                  <a:cs typeface="+mn-cs"/>
                </a:rPr>
                <a:t>H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Arial"/>
                  <a:cs typeface="+mn-cs"/>
                </a:rPr>
                <a:t>6</a:t>
              </a:r>
              <a:endParaRPr lang="en-US" sz="1600" baseline="-25000" dirty="0">
                <a:solidFill>
                  <a:prstClr val="black"/>
                </a:solidFill>
                <a:latin typeface="Arial"/>
                <a:cs typeface="+mn-cs"/>
              </a:endParaRPr>
            </a:p>
          </p:txBody>
        </p:sp>
        <p:sp>
          <p:nvSpPr>
            <p:cNvPr id="100" name="Textfeld 20"/>
            <p:cNvSpPr txBox="1"/>
            <p:nvPr/>
          </p:nvSpPr>
          <p:spPr>
            <a:xfrm>
              <a:off x="5213751" y="1923864"/>
              <a:ext cx="389119" cy="338554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defTabSz="457200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1600" dirty="0" smtClean="0">
                  <a:solidFill>
                    <a:prstClr val="black"/>
                  </a:solidFill>
                  <a:latin typeface="Arial"/>
                  <a:cs typeface="+mn-cs"/>
                </a:rPr>
                <a:t>t</a:t>
              </a:r>
              <a:endParaRPr lang="en-US" sz="1600" dirty="0">
                <a:solidFill>
                  <a:prstClr val="black"/>
                </a:solidFill>
                <a:latin typeface="Arial"/>
                <a:cs typeface="+mn-cs"/>
              </a:endParaRPr>
            </a:p>
          </p:txBody>
        </p:sp>
        <p:cxnSp>
          <p:nvCxnSpPr>
            <p:cNvPr id="102" name="Straight Arrow Connector 101"/>
            <p:cNvCxnSpPr/>
            <p:nvPr/>
          </p:nvCxnSpPr>
          <p:spPr>
            <a:xfrm>
              <a:off x="5213751" y="2454262"/>
              <a:ext cx="1268781" cy="410"/>
            </a:xfrm>
            <a:prstGeom prst="straightConnector1">
              <a:avLst/>
            </a:prstGeom>
            <a:ln w="15875">
              <a:solidFill>
                <a:srgbClr val="00FF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/>
            <p:cNvSpPr txBox="1"/>
            <p:nvPr/>
          </p:nvSpPr>
          <p:spPr>
            <a:xfrm>
              <a:off x="6173577" y="2008079"/>
              <a:ext cx="6263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FFFF"/>
                  </a:solidFill>
                </a:rPr>
                <a:t>K</a:t>
              </a:r>
              <a:r>
                <a:rPr lang="en-US" sz="1600" baseline="-25000" dirty="0" smtClean="0">
                  <a:solidFill>
                    <a:srgbClr val="00FFFF"/>
                  </a:solidFill>
                </a:rPr>
                <a:t>α</a:t>
              </a:r>
              <a:endParaRPr lang="en-US" sz="1600" baseline="-25000" dirty="0">
                <a:solidFill>
                  <a:srgbClr val="00FFFF"/>
                </a:solidFill>
              </a:endParaRP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5486627" y="2131632"/>
              <a:ext cx="5043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FFFF"/>
                  </a:solidFill>
                </a:rPr>
                <a:t>e-</a:t>
              </a:r>
              <a:endParaRPr lang="en-US" sz="1600" dirty="0">
                <a:solidFill>
                  <a:srgbClr val="00FFFF"/>
                </a:solidFill>
              </a:endParaRPr>
            </a:p>
          </p:txBody>
        </p:sp>
        <p:sp>
          <p:nvSpPr>
            <p:cNvPr id="106" name="Oval 105"/>
            <p:cNvSpPr/>
            <p:nvPr/>
          </p:nvSpPr>
          <p:spPr>
            <a:xfrm>
              <a:off x="5089028" y="2322145"/>
              <a:ext cx="274320" cy="27432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7" name="Picture 10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 rot="11893550">
              <a:off x="5912409" y="2188091"/>
              <a:ext cx="433905" cy="203418"/>
            </a:xfrm>
            <a:prstGeom prst="rect">
              <a:avLst/>
            </a:prstGeom>
          </p:spPr>
        </p:pic>
        <p:sp>
          <p:nvSpPr>
            <p:cNvPr id="108" name="Textfeld 20"/>
            <p:cNvSpPr txBox="1"/>
            <p:nvPr/>
          </p:nvSpPr>
          <p:spPr>
            <a:xfrm>
              <a:off x="4364556" y="1217998"/>
              <a:ext cx="389119" cy="338554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defTabSz="457200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1600" dirty="0" smtClean="0">
                  <a:solidFill>
                    <a:prstClr val="black"/>
                  </a:solidFill>
                  <a:latin typeface="Arial"/>
                  <a:cs typeface="+mn-cs"/>
                </a:rPr>
                <a:t>I</a:t>
              </a:r>
              <a:endParaRPr lang="en-US" sz="1600" dirty="0">
                <a:solidFill>
                  <a:prstClr val="black"/>
                </a:solidFill>
                <a:latin typeface="Arial"/>
                <a:cs typeface="+mn-cs"/>
              </a:endParaRPr>
            </a:p>
          </p:txBody>
        </p:sp>
        <p:pic>
          <p:nvPicPr>
            <p:cNvPr id="109" name="Picture 108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 rot="3527628">
              <a:off x="6132328" y="2479410"/>
              <a:ext cx="433905" cy="203418"/>
            </a:xfrm>
            <a:prstGeom prst="rect">
              <a:avLst/>
            </a:prstGeom>
          </p:spPr>
        </p:pic>
        <p:pic>
          <p:nvPicPr>
            <p:cNvPr id="114" name="Picture 113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548718" y="1342899"/>
              <a:ext cx="728267" cy="810325"/>
            </a:xfrm>
            <a:prstGeom prst="rect">
              <a:avLst/>
            </a:prstGeom>
          </p:spPr>
        </p:pic>
      </p:grpSp>
      <p:pic>
        <p:nvPicPr>
          <p:cNvPr id="119" name="Inhaltsplatzhalter 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0717" y="2887076"/>
            <a:ext cx="3742907" cy="1977026"/>
          </a:xfrm>
          <a:prstGeom prst="rect">
            <a:avLst/>
          </a:prstGeom>
        </p:spPr>
      </p:pic>
      <p:sp>
        <p:nvSpPr>
          <p:cNvPr id="120" name="TextBox 119"/>
          <p:cNvSpPr txBox="1"/>
          <p:nvPr/>
        </p:nvSpPr>
        <p:spPr>
          <a:xfrm>
            <a:off x="1666230" y="4001173"/>
            <a:ext cx="2237116" cy="3077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1400" dirty="0" smtClean="0"/>
              <a:t>TPD enhanced by coating</a:t>
            </a:r>
          </a:p>
        </p:txBody>
      </p:sp>
      <p:pic>
        <p:nvPicPr>
          <p:cNvPr id="121" name="Inhaltsplatzhalter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773" y="2906530"/>
            <a:ext cx="3742903" cy="1977025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7154499" y="3947018"/>
            <a:ext cx="1835672" cy="5232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/>
            <a:r>
              <a:rPr lang="en-US" sz="1400" dirty="0" smtClean="0"/>
              <a:t>Further Investigation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I vs. d necessary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2430" y="2660309"/>
            <a:ext cx="1657826" cy="24622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lang="de-DE" sz="1000" dirty="0" err="1" smtClean="0"/>
              <a:t>Exp</a:t>
            </a:r>
            <a:r>
              <a:rPr lang="de-DE" sz="1000" dirty="0" smtClean="0"/>
              <a:t>. </a:t>
            </a:r>
            <a:r>
              <a:rPr lang="de-DE" sz="1000" dirty="0" err="1" smtClean="0"/>
              <a:t>campaign</a:t>
            </a:r>
            <a:r>
              <a:rPr lang="de-DE" sz="1000" dirty="0" smtClean="0"/>
              <a:t> at PHELIX</a:t>
            </a:r>
            <a:endParaRPr lang="en-US" sz="1000" dirty="0" smtClean="0"/>
          </a:p>
        </p:txBody>
      </p:sp>
      <p:sp>
        <p:nvSpPr>
          <p:cNvPr id="64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4526012" y="4920459"/>
            <a:ext cx="2019296" cy="267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rgbClr val="333333"/>
                </a:solidFill>
              </a:defRPr>
            </a:lvl1pPr>
          </a:lstStyle>
          <a:p>
            <a:pPr algn="l"/>
            <a:r>
              <a:rPr lang="en-US" dirty="0" smtClean="0"/>
              <a:t>Philipp Hesselbach | p.hesselbach@gsi.de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7335881" y="1077109"/>
            <a:ext cx="2087691" cy="344561"/>
            <a:chOff x="7335881" y="1077109"/>
            <a:chExt cx="2087691" cy="344561"/>
          </a:xfrm>
        </p:grpSpPr>
        <p:sp>
          <p:nvSpPr>
            <p:cNvPr id="30" name="TextBox 29"/>
            <p:cNvSpPr txBox="1"/>
            <p:nvPr/>
          </p:nvSpPr>
          <p:spPr>
            <a:xfrm>
              <a:off x="7335881" y="1077109"/>
              <a:ext cx="2087691" cy="215444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[1]:</a:t>
              </a:r>
              <a:endParaRPr 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38716" y="1083116"/>
              <a:ext cx="124585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J.F. </a:t>
              </a:r>
              <a:r>
                <a:rPr lang="de-DE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Myatt</a:t>
              </a:r>
              <a:r>
                <a:rPr lang="de-DE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et al. (2013</a:t>
              </a:r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),</a:t>
              </a:r>
              <a:b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Phys</a:t>
              </a:r>
              <a:r>
                <a:rPr lang="de-DE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. Plasmas </a:t>
              </a:r>
              <a:r>
                <a:rPr lang="de-DE" sz="8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20</a:t>
              </a:r>
              <a:r>
                <a:rPr lang="de-DE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endParaRPr lang="en-US" sz="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7341483" y="1344417"/>
            <a:ext cx="2087691" cy="344263"/>
            <a:chOff x="7341483" y="1344417"/>
            <a:chExt cx="2087691" cy="344263"/>
          </a:xfrm>
        </p:grpSpPr>
        <p:sp>
          <p:nvSpPr>
            <p:cNvPr id="86" name="TextBox 85"/>
            <p:cNvSpPr txBox="1"/>
            <p:nvPr/>
          </p:nvSpPr>
          <p:spPr>
            <a:xfrm>
              <a:off x="7341483" y="1344417"/>
              <a:ext cx="2087691" cy="215444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[2]:</a:t>
              </a:r>
              <a:endParaRPr 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555464" y="1350126"/>
              <a:ext cx="158408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S. Le Pape et </a:t>
              </a:r>
              <a:r>
                <a:rPr lang="de-DE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al. (</a:t>
              </a:r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2019),</a:t>
              </a:r>
              <a:b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High </a:t>
              </a:r>
              <a:r>
                <a:rPr lang="de-DE" sz="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Energy</a:t>
              </a:r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de-DE" sz="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Density</a:t>
              </a:r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Phys. </a:t>
              </a:r>
              <a:r>
                <a:rPr lang="de-DE" sz="8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31</a:t>
              </a:r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endParaRPr lang="en-US" sz="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7346836" y="1625236"/>
            <a:ext cx="2087691" cy="344263"/>
            <a:chOff x="7346836" y="1625236"/>
            <a:chExt cx="2087691" cy="344263"/>
          </a:xfrm>
        </p:grpSpPr>
        <p:sp>
          <p:nvSpPr>
            <p:cNvPr id="89" name="TextBox 88"/>
            <p:cNvSpPr txBox="1"/>
            <p:nvPr/>
          </p:nvSpPr>
          <p:spPr>
            <a:xfrm>
              <a:off x="7346836" y="1625236"/>
              <a:ext cx="2087691" cy="215444"/>
            </a:xfrm>
            <a:prstGeom prst="rect">
              <a:avLst/>
            </a:prstGeom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[3]:</a:t>
              </a:r>
              <a:endParaRPr 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7560817" y="1630945"/>
              <a:ext cx="129394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B. Yaakobi et </a:t>
              </a:r>
              <a:r>
                <a:rPr lang="de-DE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al. (</a:t>
              </a:r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2012),</a:t>
              </a:r>
              <a:b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Phys. Plasmas </a:t>
              </a:r>
              <a:r>
                <a:rPr lang="de-DE" sz="8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19</a:t>
              </a:r>
              <a:r>
                <a:rPr lang="de-DE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endParaRPr lang="en-US" sz="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9773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animBg="1"/>
      <p:bldP spid="29" grpId="0" animBg="1"/>
      <p:bldP spid="8" grpId="0"/>
    </p:bldLst>
  </p:timing>
</p:sld>
</file>

<file path=ppt/theme/theme1.xml><?xml version="1.0" encoding="utf-8"?>
<a:theme xmlns:a="http://schemas.openxmlformats.org/drawingml/2006/main" name="fair-gsi-folienmaster_2017_onering">
  <a:themeElements>
    <a:clrScheme name="Benutzerdefiniert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666666"/>
      </a:hlink>
      <a:folHlink>
        <a:srgbClr val="800080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DBB63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/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8" id="{88F67082-FAA7-774F-81ED-C94DAF9F09F3}" vid="{76C6051D-27C6-564A-8764-CCBC0645D37F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fair-gsi-folienmaster_2019_16zu9</Template>
  <TotalTime>0</TotalTime>
  <Words>2540</Words>
  <Application>Microsoft Office PowerPoint</Application>
  <PresentationFormat>On-screen Show (16:9)</PresentationFormat>
  <Paragraphs>747</Paragraphs>
  <Slides>19</Slides>
  <Notes>19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Cambria Math</vt:lpstr>
      <vt:lpstr>Symbol</vt:lpstr>
      <vt:lpstr>Wingdings</vt:lpstr>
      <vt:lpstr>fair-gsi-folienmaster_2017_onering</vt:lpstr>
      <vt:lpstr>Optimization of X-ray Backlighter Sources as Diagnostics for Ion-Heated Matter</vt:lpstr>
      <vt:lpstr>Combined Laser-Ion Experiments Enabled at HHT and Relevant for FAIR</vt:lpstr>
      <vt:lpstr>Line Emission and Spectrally Broad X-Ray Sources for Different Diagnostics</vt:lpstr>
      <vt:lpstr>Line Emission and Spectrally Broad X-Ray Sources for Different Diagnostics</vt:lpstr>
      <vt:lpstr>Line Emission and Spectrally Broad X-Ray Sources for Different Diagnostics</vt:lpstr>
      <vt:lpstr>Line Emission and Spectrally Broad X-Ray Sources for Different Diagnostics</vt:lpstr>
      <vt:lpstr>Increase of Photon Energies from Line Emission Necessary for Thicker Samples</vt:lpstr>
      <vt:lpstr>Increase of Photon Energies from Line Emission Necessary for Thicker Samples</vt:lpstr>
      <vt:lpstr>Two-Plasmon Decay Offers Potential for Generation of Kα Emission via Fast Electrons</vt:lpstr>
      <vt:lpstr>Line Emission and Spectrally Broad X-Ray Sources for Different Diagnostics</vt:lpstr>
      <vt:lpstr>Typical Quasi-Continuum Spectra not Optimal for Detecting Fine Absorption Features</vt:lpstr>
      <vt:lpstr>Recombination Spectra of Fluorine to be Tested in 2023 with PHELIX</vt:lpstr>
      <vt:lpstr>Summary</vt:lpstr>
      <vt:lpstr>Acknowledgements</vt:lpstr>
      <vt:lpstr>Line Emission in TPD Experiment</vt:lpstr>
      <vt:lpstr>Line Emission and Spectrally Broad X-Ray Sources for Different Diagnostics</vt:lpstr>
      <vt:lpstr>Line Emission and Continuum X-Ray Sources for Different Diagnostics</vt:lpstr>
      <vt:lpstr>Recombination Spectra of F to be Tested in 2023 with PHELIX</vt:lpstr>
      <vt:lpstr>Recombination Spectra of F to be Tested in 2023 with PHELIX</vt:lpstr>
    </vt:vector>
  </TitlesOfParts>
  <Company>GSI Helmholtzzentrum für Schwerionenforschung GmbH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Optimization of X-ray Backlighter Sources as Diagnostics for Ion-Heated Matter</dc:title>
  <dc:creator>Hesselbach, Philipp</dc:creator>
  <cp:lastModifiedBy>Hesselbach, Philipp</cp:lastModifiedBy>
  <cp:revision>156</cp:revision>
  <dcterms:created xsi:type="dcterms:W3CDTF">2022-01-20T14:25:03Z</dcterms:created>
  <dcterms:modified xsi:type="dcterms:W3CDTF">2022-06-02T11:23:36Z</dcterms:modified>
</cp:coreProperties>
</file>

<file path=docProps/thumbnail.jpeg>
</file>